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58"/>
    <p:restoredTop sz="94707"/>
  </p:normalViewPr>
  <p:slideViewPr>
    <p:cSldViewPr snapToGrid="0" snapToObjects="1">
      <p:cViewPr varScale="1">
        <p:scale>
          <a:sx n="100" d="100"/>
          <a:sy n="100" d="100"/>
        </p:scale>
        <p:origin x="11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812D2-9C65-4C55-93C2-CB690D31072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D0E87-0887-45DD-AF1A-6C0FF96407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5964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php.ini pimpen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D0E87-0887-45DD-AF1A-6C0FF96407A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733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undespolizei.de/" TargetMode="External"/><Relationship Id="rId2" Type="http://schemas.openxmlformats.org/officeDocument/2006/relationships/hyperlink" Target="https://produkt.gsb.bund.de/gsb11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kulturstaatsminister.de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produkt.gsb.bund.de/gsb11/roadmap-entwicklun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1143000"/>
            <a:ext cx="75895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66DDEC"/>
                </a:solidFill>
                <a:latin typeface="Trebuchet MS"/>
              </a:rPr>
              <a:t>TYPO3 UNIVERSITY DAYS 2026 · ERFURT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00200"/>
            <a:ext cx="758952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 i="0">
                <a:solidFill>
                  <a:srgbClr val="FFFFFF"/>
                </a:solidFill>
                <a:latin typeface="Trebuchet MS"/>
              </a:rPr>
              <a:t>GSB11 installieren</a:t>
            </a:r>
          </a:p>
          <a:p>
            <a:pPr algn="l">
              <a:lnSpc>
                <a:spcPct val="100000"/>
              </a:lnSpc>
            </a:pPr>
            <a:r>
              <a:rPr sz="4400" b="1" i="0">
                <a:solidFill>
                  <a:srgbClr val="FFFFFF"/>
                </a:solidFill>
                <a:latin typeface="Trebuchet MS"/>
              </a:rPr>
              <a:t>&amp; betreiben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291840"/>
            <a:ext cx="7589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80CDEC"/>
                </a:solidFill>
                <a:latin typeface="Trebuchet MS"/>
              </a:rPr>
              <a:t>mit Docker Compose und Kubernetes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526280"/>
            <a:ext cx="758952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 dirty="0">
                <a:solidFill>
                  <a:srgbClr val="FFFFFF"/>
                </a:solidFill>
                <a:latin typeface="Arial"/>
              </a:rPr>
              <a:t>Marcel Fratczak</a:t>
            </a:r>
            <a:r>
              <a:rPr sz="1300" b="0" i="0" dirty="0">
                <a:solidFill>
                  <a:srgbClr val="BEC5C9"/>
                </a:solidFill>
                <a:latin typeface="Arial"/>
              </a:rPr>
              <a:t>    ·    </a:t>
            </a:r>
            <a:r>
              <a:rPr sz="1300" b="1" i="0" dirty="0">
                <a:solidFill>
                  <a:srgbClr val="FFFFFF"/>
                </a:solidFill>
                <a:latin typeface="Arial"/>
              </a:rPr>
              <a:t>Elias Teshome</a:t>
            </a:r>
            <a:r>
              <a:rPr sz="1300" b="0" i="0" dirty="0">
                <a:solidFill>
                  <a:srgbClr val="80CDEC"/>
                </a:solidFill>
                <a:latin typeface="Arial"/>
              </a:rPr>
              <a:t>    ·    </a:t>
            </a:r>
            <a:r>
              <a:rPr lang="de-DE" sz="1300" b="0" i="0" dirty="0">
                <a:solidFill>
                  <a:srgbClr val="80CDEC"/>
                </a:solidFill>
                <a:latin typeface="Arial"/>
              </a:rPr>
              <a:t>Informationstechnikzentrum Bund (</a:t>
            </a:r>
            <a:r>
              <a:rPr sz="1300" b="0" i="0" dirty="0">
                <a:solidFill>
                  <a:srgbClr val="80CDEC"/>
                </a:solidFill>
                <a:latin typeface="Arial"/>
              </a:rPr>
              <a:t>ITZBund</a:t>
            </a:r>
            <a:r>
              <a:rPr lang="de-DE" sz="1300" b="0" i="0" dirty="0">
                <a:solidFill>
                  <a:srgbClr val="80CDEC"/>
                </a:solidFill>
                <a:latin typeface="Arial"/>
              </a:rPr>
              <a:t>)</a:t>
            </a:r>
            <a:endParaRPr sz="1300" b="0" i="0" dirty="0">
              <a:solidFill>
                <a:srgbClr val="80CDEC"/>
              </a:solidFill>
              <a:latin typeface="Arial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549640" y="2771192"/>
            <a:ext cx="2971800" cy="1334277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1265" y="2853925"/>
            <a:ext cx="1055911" cy="105591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0080" y="5138928"/>
            <a:ext cx="6858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dirty="0" err="1">
                <a:solidFill>
                  <a:srgbClr val="FFFFFF"/>
                </a:solidFill>
                <a:latin typeface="Arial"/>
              </a:rPr>
              <a:t>Willkommen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bei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den T3UD2026</a:t>
            </a:r>
          </a:p>
          <a:p>
            <a:pPr algn="l"/>
            <a:r>
              <a:rPr sz="1100" b="0" i="0" dirty="0">
                <a:solidFill>
                  <a:srgbClr val="BEC5C9"/>
                </a:solidFill>
                <a:latin typeface="Arial"/>
              </a:rPr>
              <a:t>45 </a:t>
            </a:r>
            <a:r>
              <a:rPr sz="1100" b="0" i="0" dirty="0" err="1">
                <a:solidFill>
                  <a:srgbClr val="BEC5C9"/>
                </a:solidFill>
                <a:latin typeface="Arial"/>
              </a:rPr>
              <a:t>Minuten</a:t>
            </a:r>
            <a:r>
              <a:rPr sz="1100" b="0" i="0" dirty="0">
                <a:solidFill>
                  <a:srgbClr val="BEC5C9"/>
                </a:solidFill>
                <a:latin typeface="Arial"/>
              </a:rPr>
              <a:t> · Installation, </a:t>
            </a:r>
            <a:r>
              <a:rPr sz="1100" b="0" i="0" dirty="0" err="1">
                <a:solidFill>
                  <a:srgbClr val="BEC5C9"/>
                </a:solidFill>
                <a:latin typeface="Arial"/>
              </a:rPr>
              <a:t>Unterschiede</a:t>
            </a:r>
            <a:r>
              <a:rPr sz="1100" b="0" i="0" dirty="0">
                <a:solidFill>
                  <a:srgbClr val="BEC5C9"/>
                </a:solidFill>
                <a:latin typeface="Arial"/>
              </a:rPr>
              <a:t>, </a:t>
            </a:r>
            <a:r>
              <a:rPr sz="1100" b="0" i="0" dirty="0" err="1">
                <a:solidFill>
                  <a:srgbClr val="BEC5C9"/>
                </a:solidFill>
                <a:latin typeface="Arial"/>
              </a:rPr>
              <a:t>Betriebsempfehlungen</a:t>
            </a:r>
            <a:endParaRPr sz="1100" b="0" i="0" dirty="0">
              <a:solidFill>
                <a:srgbClr val="BEC5C9"/>
              </a:solidFill>
              <a:latin typeface="Arial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D6E4D4F5-FBCC-493C-9BEC-A5D8A6551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35365" y="2919236"/>
            <a:ext cx="1400175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84048"/>
            <a:ext cx="11155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0B4D59"/>
                </a:solidFill>
                <a:latin typeface="Trebuchet MS"/>
              </a:rPr>
              <a:t>Fahrplan für die nächsten 45 Minuten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B7A80"/>
                </a:solidFill>
                <a:latin typeface="Arial"/>
              </a:rPr>
              <a:t>Fünf Stationen – pünktlich, versteht sich.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517904"/>
            <a:ext cx="11183112" cy="786384"/>
          </a:xfrm>
          <a:prstGeom prst="roundRect">
            <a:avLst>
              <a:gd name="adj" fmla="val 12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13232" y="1682495"/>
            <a:ext cx="457200" cy="457200"/>
          </a:xfrm>
          <a:prstGeom prst="ellipse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755648"/>
            <a:ext cx="4572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Trebuchet M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618488"/>
            <a:ext cx="78638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333333"/>
                </a:solidFill>
                <a:latin typeface="Trebuchet MS"/>
              </a:rPr>
              <a:t>Der GSB11 in fünf Minuten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965960"/>
            <a:ext cx="78638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6B7A80"/>
                </a:solidFill>
                <a:latin typeface="Arial"/>
              </a:rPr>
              <a:t>Was ist das, wer steckt dahinter – und was steckt drin?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332720" y="1746504"/>
            <a:ext cx="1143000" cy="310896"/>
          </a:xfrm>
          <a:prstGeom prst="roundRect">
            <a:avLst>
              <a:gd name="adj" fmla="val 50000"/>
            </a:avLst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32720" y="1783080"/>
            <a:ext cx="11430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dirty="0">
                <a:solidFill>
                  <a:srgbClr val="FFFFFF"/>
                </a:solidFill>
                <a:latin typeface="Arial"/>
              </a:rPr>
              <a:t>≈ </a:t>
            </a:r>
            <a:r>
              <a:rPr lang="de-DE" sz="1100" b="1" i="0" dirty="0">
                <a:solidFill>
                  <a:srgbClr val="FFFFFF"/>
                </a:solidFill>
                <a:latin typeface="Arial"/>
              </a:rPr>
              <a:t>5</a:t>
            </a:r>
            <a:r>
              <a:rPr sz="1100" b="1" i="0" dirty="0">
                <a:solidFill>
                  <a:srgbClr val="FFFFFF"/>
                </a:solidFill>
                <a:latin typeface="Arial"/>
              </a:rPr>
              <a:t> Min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523744"/>
            <a:ext cx="11183112" cy="786384"/>
          </a:xfrm>
          <a:prstGeom prst="roundRect">
            <a:avLst>
              <a:gd name="adj" fmla="val 12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713232" y="2688336"/>
            <a:ext cx="457200" cy="457200"/>
          </a:xfrm>
          <a:prstGeom prst="ellipse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13232" y="2761487"/>
            <a:ext cx="4572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Trebuchet M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2624327"/>
            <a:ext cx="78638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333333"/>
                </a:solidFill>
                <a:latin typeface="Trebuchet MS"/>
              </a:rPr>
              <a:t>Drei Wege zur Installation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2971800"/>
            <a:ext cx="78638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6B7A80"/>
                </a:solidFill>
                <a:latin typeface="Arial"/>
              </a:rPr>
              <a:t>DDEV vs. Docker Compose vs. Kubernetes – Unterschiede &amp; Einsatzzweck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332720" y="2752344"/>
            <a:ext cx="1143000" cy="310896"/>
          </a:xfrm>
          <a:prstGeom prst="roundRect">
            <a:avLst>
              <a:gd name="adj" fmla="val 50000"/>
            </a:avLst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332720" y="2788920"/>
            <a:ext cx="11430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dirty="0">
                <a:solidFill>
                  <a:srgbClr val="FFFFFF"/>
                </a:solidFill>
                <a:latin typeface="Arial"/>
              </a:rPr>
              <a:t>≈ 1</a:t>
            </a:r>
            <a:r>
              <a:rPr lang="de-DE" sz="1100" b="1" i="0" dirty="0">
                <a:solidFill>
                  <a:srgbClr val="FFFFFF"/>
                </a:solidFill>
                <a:latin typeface="Arial"/>
              </a:rPr>
              <a:t>5</a:t>
            </a:r>
            <a:r>
              <a:rPr sz="1100" b="1" i="0" dirty="0">
                <a:solidFill>
                  <a:srgbClr val="FFFFFF"/>
                </a:solidFill>
                <a:latin typeface="Arial"/>
              </a:rPr>
              <a:t> Min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529584"/>
            <a:ext cx="11183112" cy="786384"/>
          </a:xfrm>
          <a:prstGeom prst="roundRect">
            <a:avLst>
              <a:gd name="adj" fmla="val 12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13232" y="3694176"/>
            <a:ext cx="457200" cy="457200"/>
          </a:xfrm>
          <a:prstGeom prst="ellipse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13232" y="3767328"/>
            <a:ext cx="4572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Trebuchet M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3630168"/>
            <a:ext cx="78638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333333"/>
                </a:solidFill>
                <a:latin typeface="Trebuchet MS"/>
              </a:rPr>
              <a:t>Stolpersteine aus der Praxis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3977639"/>
            <a:ext cx="78638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6B7A80"/>
                </a:solidFill>
                <a:latin typeface="Arial"/>
              </a:rPr>
              <a:t>Live gefunden, dokumentiert – damit Sie es nicht müssen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332720" y="3758183"/>
            <a:ext cx="1143000" cy="310896"/>
          </a:xfrm>
          <a:prstGeom prst="roundRect">
            <a:avLst>
              <a:gd name="adj" fmla="val 50000"/>
            </a:avLst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332720" y="3794759"/>
            <a:ext cx="11430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≈ 8 Min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4535424"/>
            <a:ext cx="11183112" cy="786384"/>
          </a:xfrm>
          <a:prstGeom prst="roundRect">
            <a:avLst>
              <a:gd name="adj" fmla="val 12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13232" y="4700016"/>
            <a:ext cx="457200" cy="457200"/>
          </a:xfrm>
          <a:prstGeom prst="ellipse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13232" y="4773168"/>
            <a:ext cx="4572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Trebuchet MS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4636008"/>
            <a:ext cx="78638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333333"/>
                </a:solidFill>
                <a:latin typeface="Trebuchet MS"/>
              </a:rPr>
              <a:t>Betrieb &amp; Empfehlungen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4983480"/>
            <a:ext cx="78638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6B7A80"/>
                </a:solidFill>
                <a:latin typeface="Arial"/>
              </a:rPr>
              <a:t>Healthchecks, Caching, Backups, Skalierung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332720" y="4764024"/>
            <a:ext cx="1143000" cy="310896"/>
          </a:xfrm>
          <a:prstGeom prst="roundRect">
            <a:avLst>
              <a:gd name="adj" fmla="val 50000"/>
            </a:avLst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0332720" y="4800600"/>
            <a:ext cx="11430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≈ 10 Min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02920" y="5541264"/>
            <a:ext cx="11183112" cy="786384"/>
          </a:xfrm>
          <a:prstGeom prst="roundRect">
            <a:avLst>
              <a:gd name="adj" fmla="val 12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713232" y="5705856"/>
            <a:ext cx="457200" cy="457200"/>
          </a:xfrm>
          <a:prstGeom prst="ellipse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13232" y="5779008"/>
            <a:ext cx="4572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Trebuchet MS"/>
              </a:rPr>
              <a:t>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17320" y="5641848"/>
            <a:ext cx="786384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dirty="0">
                <a:solidFill>
                  <a:srgbClr val="333333"/>
                </a:solidFill>
                <a:latin typeface="Trebuchet MS"/>
              </a:rPr>
              <a:t>Demo &amp; </a:t>
            </a:r>
            <a:r>
              <a:rPr sz="1600" b="1" i="0" dirty="0" err="1">
                <a:solidFill>
                  <a:srgbClr val="333333"/>
                </a:solidFill>
                <a:latin typeface="Trebuchet MS"/>
              </a:rPr>
              <a:t>Ausblick</a:t>
            </a:r>
            <a:endParaRPr sz="1600" b="1" i="0" dirty="0">
              <a:solidFill>
                <a:srgbClr val="333333"/>
              </a:solidFill>
              <a:latin typeface="Trebuchet M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17320" y="5989320"/>
            <a:ext cx="78638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6B7A80"/>
                </a:solidFill>
                <a:latin typeface="Arial"/>
              </a:rPr>
              <a:t>Von null auf Behörde. Danach: Kaffee.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0332720" y="5769864"/>
            <a:ext cx="1143000" cy="310896"/>
          </a:xfrm>
          <a:prstGeom prst="roundRect">
            <a:avLst>
              <a:gd name="adj" fmla="val 50000"/>
            </a:avLst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0332720" y="5806440"/>
            <a:ext cx="11430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≈ 7 Min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0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6B7A80"/>
                </a:solidFill>
                <a:latin typeface="Arial"/>
              </a:rPr>
              <a:t>2 / 1</a:t>
            </a:r>
            <a:r>
              <a:rPr lang="de-DE" sz="900" b="0" i="0" dirty="0">
                <a:solidFill>
                  <a:srgbClr val="6B7A80"/>
                </a:solidFill>
                <a:latin typeface="Arial"/>
              </a:rPr>
              <a:t>4</a:t>
            </a:r>
            <a:endParaRPr sz="900" b="0" i="0" dirty="0">
              <a:solidFill>
                <a:srgbClr val="6B7A8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84048"/>
            <a:ext cx="11155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0B4D59"/>
                </a:solidFill>
                <a:latin typeface="Trebuchet MS"/>
              </a:rPr>
              <a:t>Der GSB11 – das CMS der Bundesverwaltung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B7A80"/>
                </a:solidFill>
                <a:latin typeface="Arial"/>
              </a:rPr>
              <a:t>Kurz gesagt: ein TYPO3, das Vorschriften bereits kennt.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645920"/>
            <a:ext cx="6492240" cy="5379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82880" indent="-182880" algn="l">
              <a:lnSpc>
                <a:spcPct val="112000"/>
              </a:lnSpc>
              <a:spcAft>
                <a:spcPts val="12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Entwickelt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im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Auftrag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des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ITZBund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 / BMI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– „von der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Verwaltung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für die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Verwaltung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“</a:t>
            </a:r>
          </a:p>
          <a:p>
            <a:pPr marL="182880" indent="-182880" algn="l">
              <a:lnSpc>
                <a:spcPct val="112000"/>
              </a:lnSpc>
              <a:spcAft>
                <a:spcPts val="12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Basis: 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TYPO3 13.4 LTS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plus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kuratierte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Extensions (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gsb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-core, Public Frontend, A11y …)</a:t>
            </a:r>
          </a:p>
          <a:p>
            <a:pPr marL="182880" indent="-182880" algn="l">
              <a:lnSpc>
                <a:spcPct val="112000"/>
              </a:lnSpc>
              <a:spcAft>
                <a:spcPts val="12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Quelloffen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auf 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Open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CoDE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alle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Pakete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öffentlich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auf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Packagist</a:t>
            </a:r>
            <a:endParaRPr sz="1400" b="1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2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Out of the box: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Barrierefreiheit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(BITV), CSP,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Formulare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Workspaces,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Mehrsprachigkeit</a:t>
            </a:r>
            <a:endParaRPr lang="de-DE" sz="1400" b="0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200"/>
              </a:spcAft>
            </a:pPr>
            <a:r>
              <a:rPr lang="de-DE"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lang="de-DE" sz="1400" b="1" dirty="0">
                <a:solidFill>
                  <a:srgbClr val="333333"/>
                </a:solidFill>
                <a:latin typeface="Arial"/>
              </a:rPr>
              <a:t>Unterschiedliche </a:t>
            </a:r>
            <a:r>
              <a:rPr lang="de-DE" sz="1400" b="1" dirty="0" err="1">
                <a:solidFill>
                  <a:srgbClr val="333333"/>
                </a:solidFill>
                <a:latin typeface="Arial"/>
              </a:rPr>
              <a:t>Mandantenenwickleroptionen</a:t>
            </a:r>
            <a:r>
              <a:rPr lang="de-DE" sz="1400" b="1" dirty="0">
                <a:solidFill>
                  <a:srgbClr val="333333"/>
                </a:solidFill>
                <a:latin typeface="Arial"/>
              </a:rPr>
              <a:t> (MEO1 / MEO2)</a:t>
            </a:r>
            <a:br>
              <a:rPr lang="de-DE" sz="1400" b="1" dirty="0">
                <a:solidFill>
                  <a:srgbClr val="333333"/>
                </a:solidFill>
                <a:latin typeface="Arial"/>
              </a:rPr>
            </a:br>
            <a:r>
              <a:rPr lang="de-DE" sz="1400" dirty="0">
                <a:solidFill>
                  <a:srgbClr val="333333"/>
                </a:solidFill>
                <a:latin typeface="Arial"/>
                <a:hlinkClick r:id="rId2"/>
              </a:rPr>
              <a:t>https://produkt.gsb.bund.de/gsb11</a:t>
            </a:r>
            <a:r>
              <a:rPr lang="de-DE" sz="1400" dirty="0">
                <a:solidFill>
                  <a:srgbClr val="333333"/>
                </a:solidFill>
                <a:latin typeface="Arial"/>
              </a:rPr>
              <a:t>, </a:t>
            </a:r>
            <a:r>
              <a:rPr lang="de-DE" sz="1400" dirty="0">
                <a:solidFill>
                  <a:srgbClr val="333333"/>
                </a:solidFill>
                <a:latin typeface="Arial"/>
                <a:hlinkClick r:id="rId3"/>
              </a:rPr>
              <a:t>https://bundespolizei.de/</a:t>
            </a:r>
            <a:r>
              <a:rPr lang="de-DE" sz="1400" dirty="0">
                <a:solidFill>
                  <a:srgbClr val="333333"/>
                </a:solidFill>
                <a:latin typeface="Arial"/>
              </a:rPr>
              <a:t> </a:t>
            </a:r>
            <a:r>
              <a:rPr lang="de-DE" sz="1400" dirty="0">
                <a:solidFill>
                  <a:srgbClr val="333333"/>
                </a:solidFill>
                <a:latin typeface="Arial"/>
                <a:sym typeface="Wingdings" pitchFamily="2" charset="2"/>
              </a:rPr>
              <a:t> MEO 1</a:t>
            </a:r>
          </a:p>
          <a:p>
            <a:pPr marL="182880" indent="-182880" algn="l">
              <a:lnSpc>
                <a:spcPct val="112000"/>
              </a:lnSpc>
              <a:spcAft>
                <a:spcPts val="1200"/>
              </a:spcAft>
            </a:pPr>
            <a:r>
              <a:rPr lang="de-DE" sz="1400" dirty="0">
                <a:solidFill>
                  <a:srgbClr val="333333"/>
                </a:solidFill>
                <a:latin typeface="Arial"/>
                <a:sym typeface="Wingdings" pitchFamily="2" charset="2"/>
              </a:rPr>
              <a:t>	</a:t>
            </a:r>
            <a:r>
              <a:rPr lang="de-DE" sz="1400" dirty="0">
                <a:solidFill>
                  <a:srgbClr val="333333"/>
                </a:solidFill>
                <a:latin typeface="Arial"/>
                <a:sym typeface="Wingdings" pitchFamily="2" charset="2"/>
                <a:hlinkClick r:id="rId4"/>
              </a:rPr>
              <a:t>https://kulturstaatsminister.de/</a:t>
            </a:r>
            <a:r>
              <a:rPr lang="de-DE" sz="1400" dirty="0">
                <a:solidFill>
                  <a:srgbClr val="333333"/>
                </a:solidFill>
                <a:latin typeface="Arial"/>
                <a:sym typeface="Wingdings" pitchFamily="2" charset="2"/>
              </a:rPr>
              <a:t> MEO2</a:t>
            </a:r>
          </a:p>
          <a:p>
            <a:pPr marL="182880" indent="-182880" algn="l">
              <a:lnSpc>
                <a:spcPct val="112000"/>
              </a:lnSpc>
              <a:spcAft>
                <a:spcPts val="12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Eigenbetrieb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ausdrücklich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erlaubt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– für Länder,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Kommunen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Dienstleister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. Nur das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ITZBund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-Hosting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bleibt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Bundesbehörden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vorbehalten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.</a:t>
            </a:r>
            <a:endParaRPr lang="de-DE" sz="1400" b="0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200"/>
              </a:spcAft>
            </a:pPr>
            <a:endParaRPr lang="de-DE" sz="1400" dirty="0">
              <a:solidFill>
                <a:srgbClr val="333333"/>
              </a:solidFill>
              <a:latin typeface="Arial"/>
              <a:sym typeface="Wingdings" pitchFamily="2" charset="2"/>
            </a:endParaRPr>
          </a:p>
          <a:p>
            <a:pPr marL="182880" indent="-182880" algn="l">
              <a:lnSpc>
                <a:spcPct val="112000"/>
              </a:lnSpc>
              <a:spcAft>
                <a:spcPts val="1200"/>
              </a:spcAft>
            </a:pPr>
            <a:endParaRPr lang="de-DE" sz="140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200"/>
              </a:spcAft>
            </a:pPr>
            <a:endParaRPr lang="de-DE" sz="140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200"/>
              </a:spcAft>
            </a:pPr>
            <a:endParaRPr sz="1400" b="0" i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269480" y="1645920"/>
            <a:ext cx="2331720" cy="1417320"/>
          </a:xfrm>
          <a:prstGeom prst="roundRect">
            <a:avLst>
              <a:gd name="adj" fmla="val 10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269480" y="1847088"/>
            <a:ext cx="23317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007A89"/>
                </a:solidFill>
                <a:latin typeface="Trebuchet MS"/>
              </a:rPr>
              <a:t>13.4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6640" y="2514600"/>
            <a:ext cx="2057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6B7A80"/>
                </a:solidFill>
                <a:latin typeface="Arial"/>
              </a:rPr>
              <a:t>TYPO3 LTS unterm Blech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784080" y="1645920"/>
            <a:ext cx="2331720" cy="1417320"/>
          </a:xfrm>
          <a:prstGeom prst="roundRect">
            <a:avLst>
              <a:gd name="adj" fmla="val 10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0" y="1847088"/>
            <a:ext cx="23317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007A89"/>
                </a:solidFill>
                <a:latin typeface="Trebuchet MS"/>
              </a:rPr>
              <a:t>GPL 3+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21240" y="2514600"/>
            <a:ext cx="2057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6B7A80"/>
                </a:solidFill>
                <a:latin typeface="Arial"/>
              </a:rPr>
              <a:t>Lizenz – wirklich offen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69480" y="3246120"/>
            <a:ext cx="2331720" cy="1417320"/>
          </a:xfrm>
          <a:prstGeom prst="roundRect">
            <a:avLst>
              <a:gd name="adj" fmla="val 10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269480" y="3447288"/>
            <a:ext cx="23317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007A89"/>
                </a:solidFill>
                <a:latin typeface="Trebuchet MS"/>
              </a:rPr>
              <a:t>20+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06640" y="4114800"/>
            <a:ext cx="2057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6B7A80"/>
                </a:solidFill>
                <a:latin typeface="Arial"/>
              </a:rPr>
              <a:t>Extensions im Ökosystem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784080" y="3246120"/>
            <a:ext cx="2331720" cy="1417320"/>
          </a:xfrm>
          <a:prstGeom prst="roundRect">
            <a:avLst>
              <a:gd name="adj" fmla="val 10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784080" y="3447288"/>
            <a:ext cx="23317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007A89"/>
                </a:solidFill>
                <a:latin typeface="Trebuchet MS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21240" y="4114800"/>
            <a:ext cx="2057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6B7A80"/>
                </a:solidFill>
                <a:latin typeface="Arial"/>
              </a:rPr>
              <a:t>composer create-project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69480" y="489204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6B7A80"/>
                </a:solidFill>
                <a:latin typeface="Arial"/>
              </a:rPr>
              <a:t>Stand: Sitepackage v9.6 · gsb-core 5.0 · Juni 2026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0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6B7A80"/>
                </a:solidFill>
                <a:latin typeface="Arial"/>
              </a:rPr>
              <a:t>3 / 1</a:t>
            </a:r>
            <a:r>
              <a:rPr lang="de-DE" sz="900" b="0" i="0" dirty="0">
                <a:solidFill>
                  <a:srgbClr val="6B7A80"/>
                </a:solidFill>
                <a:latin typeface="Arial"/>
              </a:rPr>
              <a:t>4</a:t>
            </a:r>
            <a:endParaRPr sz="900" b="0" i="0" dirty="0">
              <a:solidFill>
                <a:srgbClr val="6B7A8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84048"/>
            <a:ext cx="11155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0B4D59"/>
                </a:solidFill>
                <a:latin typeface="Trebuchet MS"/>
              </a:rPr>
              <a:t>Die Anatomie eines GSB11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B7A80"/>
                </a:solidFill>
                <a:latin typeface="Arial"/>
              </a:rPr>
              <a:t>Überraschend normal – und genau deshalb containerfreundlich.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2286000"/>
            <a:ext cx="1920240" cy="1371600"/>
          </a:xfrm>
          <a:prstGeom prst="roundRect">
            <a:avLst>
              <a:gd name="adj" fmla="val 10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606040"/>
            <a:ext cx="19202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333333"/>
                </a:solidFill>
                <a:latin typeface="Trebuchet MS"/>
              </a:rPr>
              <a:t>Browser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017520"/>
            <a:ext cx="1920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6B7A80"/>
                </a:solidFill>
                <a:latin typeface="Arial"/>
              </a:rPr>
              <a:t>HTTP :8080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514600" y="2788920"/>
            <a:ext cx="685800" cy="365760"/>
          </a:xfrm>
          <a:prstGeom prst="rightArrow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291840" y="1965960"/>
            <a:ext cx="4846320" cy="2011680"/>
          </a:xfrm>
          <a:prstGeom prst="roundRect">
            <a:avLst>
              <a:gd name="adj" fmla="val 6000"/>
            </a:avLst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520440" y="2121408"/>
            <a:ext cx="4389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Trebuchet MS"/>
              </a:rPr>
              <a:t>web · PHP 8.3 + Apache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560320"/>
            <a:ext cx="43891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66DDEC"/>
                </a:solidFill>
                <a:latin typeface="Courier New"/>
              </a:rPr>
              <a:t>itzbund/gsb-sitepackage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F3F7FB"/>
                </a:solidFill>
                <a:latin typeface="Courier New"/>
              </a:rPr>
              <a:t>   itzbund/gsb-core 5.x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F3F7FB"/>
                </a:solidFill>
                <a:latin typeface="Courier New"/>
              </a:rPr>
              <a:t>      TYPO3 13.4 + ~40 Pakete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BEC5C9"/>
                </a:solidFill>
                <a:latin typeface="Courier New"/>
              </a:rPr>
              <a:t>Docroot: .build/public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8229600" y="2788920"/>
            <a:ext cx="685800" cy="365760"/>
          </a:xfrm>
          <a:prstGeom prst="rightArrow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006840" y="2286000"/>
            <a:ext cx="2651760" cy="1371600"/>
          </a:xfrm>
          <a:prstGeom prst="roundRect">
            <a:avLst>
              <a:gd name="adj" fmla="val 10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006840" y="26060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333333"/>
                </a:solidFill>
                <a:latin typeface="Trebuchet MS"/>
              </a:rPr>
              <a:t>MariaDB 10.11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06840" y="3017520"/>
            <a:ext cx="26517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6B7A80"/>
                </a:solidFill>
                <a:latin typeface="Arial"/>
              </a:rPr>
              <a:t>user db / db / db (lokal)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572000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4D59"/>
                </a:solidFill>
                <a:latin typeface="Trebuchet MS"/>
              </a:rPr>
              <a:t>Besonderheiten: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4983480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2920" y="5047488"/>
            <a:ext cx="21031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ext-redis – Pflicht!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34639" y="4983480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834639" y="5047488"/>
            <a:ext cx="173736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dirty="0" err="1">
                <a:solidFill>
                  <a:srgbClr val="FFFFFF"/>
                </a:solidFill>
                <a:latin typeface="Arial"/>
              </a:rPr>
              <a:t>exiftool</a:t>
            </a:r>
            <a:r>
              <a:rPr sz="1100" b="1" i="0" dirty="0">
                <a:solidFill>
                  <a:srgbClr val="FFFFFF"/>
                </a:solidFill>
                <a:latin typeface="Arial"/>
              </a:rPr>
              <a:t> &amp; </a:t>
            </a:r>
            <a:r>
              <a:rPr sz="1100" b="1" i="0" dirty="0" err="1">
                <a:solidFill>
                  <a:srgbClr val="FFFFFF"/>
                </a:solidFill>
                <a:latin typeface="Arial"/>
              </a:rPr>
              <a:t>qpdf</a:t>
            </a:r>
            <a:endParaRPr sz="1100" b="1" i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800600" y="4983480"/>
            <a:ext cx="1554480" cy="365760"/>
          </a:xfrm>
          <a:prstGeom prst="roundRect">
            <a:avLst>
              <a:gd name="adj" fmla="val 50000"/>
            </a:avLst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800600" y="5047488"/>
            <a:ext cx="155448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dirty="0" err="1">
                <a:solidFill>
                  <a:srgbClr val="FFFFFF"/>
                </a:solidFill>
                <a:latin typeface="Arial"/>
              </a:rPr>
              <a:t>ImageMagick</a:t>
            </a:r>
            <a:endParaRPr sz="1100" b="1" i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583680" y="4983480"/>
            <a:ext cx="3566160" cy="365760"/>
          </a:xfrm>
          <a:prstGeom prst="roundRect">
            <a:avLst>
              <a:gd name="adj" fmla="val 50000"/>
            </a:avLst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83680" y="5047488"/>
            <a:ext cx="356616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dirty="0">
                <a:solidFill>
                  <a:srgbClr val="FFFFFF"/>
                </a:solidFill>
                <a:latin typeface="Arial"/>
              </a:rPr>
              <a:t>TYPO3__*-Env-Vars via config-loader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5623560"/>
            <a:ext cx="11155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Arial"/>
              </a:rPr>
              <a:t>Fast alles ist per Umgebungsvariable konfigurierbar – </a:t>
            </a:r>
            <a:r>
              <a:rPr sz="1400" b="1" i="0">
                <a:solidFill>
                  <a:srgbClr val="007A89"/>
                </a:solidFill>
                <a:latin typeface="Arial"/>
              </a:rPr>
              <a:t>die halbe Miete für jeden Container-Betrieb.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0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6B7A80"/>
                </a:solidFill>
                <a:latin typeface="Arial"/>
              </a:rPr>
              <a:t>4 / 1</a:t>
            </a:r>
            <a:r>
              <a:rPr lang="de-DE" sz="900" b="0" i="0" dirty="0">
                <a:solidFill>
                  <a:srgbClr val="6B7A80"/>
                </a:solidFill>
                <a:latin typeface="Arial"/>
              </a:rPr>
              <a:t>4</a:t>
            </a:r>
            <a:endParaRPr sz="900" b="0" i="0" dirty="0">
              <a:solidFill>
                <a:srgbClr val="6B7A8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84048"/>
            <a:ext cx="11155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0B4D59"/>
                </a:solidFill>
                <a:latin typeface="Trebuchet MS"/>
              </a:rPr>
              <a:t>Drei Wege zur laufenden Instanz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B7A80"/>
                </a:solidFill>
                <a:latin typeface="Arial"/>
              </a:rPr>
              <a:t>Gleiches Ziel, sehr unterschiedliche Reisen.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600200"/>
            <a:ext cx="3557016" cy="4114800"/>
          </a:xfrm>
          <a:prstGeom prst="roundRect">
            <a:avLst>
              <a:gd name="adj" fmla="val 7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02920" y="1600200"/>
            <a:ext cx="3557016" cy="868680"/>
          </a:xfrm>
          <a:prstGeom prst="roundRect">
            <a:avLst>
              <a:gd name="adj" fmla="val 7000"/>
            </a:avLst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" y="2057400"/>
            <a:ext cx="3557016" cy="411480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755648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FFFFFF"/>
                </a:solidFill>
                <a:latin typeface="Trebuchet MS"/>
              </a:rPr>
              <a:t>DDEV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21408"/>
            <a:ext cx="3108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66DDEC"/>
                </a:solidFill>
                <a:latin typeface="Arial"/>
              </a:rPr>
              <a:t>Der offizielle Weg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017520"/>
            <a:ext cx="315468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sz="1300" b="1" i="0">
                <a:solidFill>
                  <a:srgbClr val="007A89"/>
                </a:solidFill>
                <a:latin typeface="Arial"/>
              </a:rPr>
              <a:t>▪  </a:t>
            </a:r>
            <a:r>
              <a:rPr sz="1300" b="0" i="0">
                <a:solidFill>
                  <a:srgbClr val="333333"/>
                </a:solidFill>
                <a:latin typeface="Arial"/>
              </a:rPr>
              <a:t>install.sh-Einzeiler des Kickstarters</a:t>
            </a:r>
          </a:p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sz="1300" b="1" i="0">
                <a:solidFill>
                  <a:srgbClr val="007A89"/>
                </a:solidFill>
                <a:latin typeface="Arial"/>
              </a:rPr>
              <a:t>▪  </a:t>
            </a:r>
            <a:r>
              <a:rPr sz="1300" b="0" i="0">
                <a:solidFill>
                  <a:srgbClr val="333333"/>
                </a:solidFill>
                <a:latin typeface="Arial"/>
              </a:rPr>
              <a:t>TLS-Router, Mailpit, DB inklusive</a:t>
            </a:r>
          </a:p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sz="1300" b="1" i="0">
                <a:solidFill>
                  <a:srgbClr val="007A89"/>
                </a:solidFill>
                <a:latin typeface="Arial"/>
              </a:rPr>
              <a:t>▪  </a:t>
            </a:r>
            <a:r>
              <a:rPr sz="1300" b="0" i="0">
                <a:solidFill>
                  <a:srgbClr val="333333"/>
                </a:solidFill>
                <a:latin typeface="Arial"/>
              </a:rPr>
              <a:t>Versteckt Docker-Details komplett</a:t>
            </a:r>
          </a:p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sz="1300" b="1" i="0">
                <a:solidFill>
                  <a:srgbClr val="007A89"/>
                </a:solidFill>
                <a:latin typeface="Arial"/>
              </a:rPr>
              <a:t>▪  </a:t>
            </a:r>
            <a:r>
              <a:rPr sz="1300" b="0" i="0">
                <a:solidFill>
                  <a:srgbClr val="333333"/>
                </a:solidFill>
                <a:latin typeface="Arial"/>
              </a:rPr>
              <a:t>Nur für die lokale Entwicklung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212080"/>
            <a:ext cx="3154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007A89"/>
                </a:solidFill>
                <a:latin typeface="Trebuchet MS"/>
              </a:rPr>
              <a:t>LEVEL: FEIERABENDTAUGLICH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5968" y="1600200"/>
            <a:ext cx="3557016" cy="4114800"/>
          </a:xfrm>
          <a:prstGeom prst="roundRect">
            <a:avLst>
              <a:gd name="adj" fmla="val 7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315968" y="1600200"/>
            <a:ext cx="3557016" cy="868680"/>
          </a:xfrm>
          <a:prstGeom prst="roundRect">
            <a:avLst>
              <a:gd name="adj" fmla="val 7000"/>
            </a:avLst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15968" y="2057400"/>
            <a:ext cx="3557016" cy="411480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44568" y="1755648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FFFFFF"/>
                </a:solidFill>
                <a:latin typeface="Trebuchet MS"/>
              </a:rPr>
              <a:t>Docker Compose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121408"/>
            <a:ext cx="3108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66DDEC"/>
                </a:solidFill>
                <a:latin typeface="Arial"/>
              </a:rPr>
              <a:t>Der transparente Weg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3017520"/>
            <a:ext cx="3154680" cy="1493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sz="13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2 Container + 1 Setup-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Skript</a:t>
            </a:r>
            <a:endParaRPr sz="1300" b="0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sz="13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Volle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Kontrolle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über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 Image &amp; Config</a:t>
            </a:r>
          </a:p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sz="13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Updates per Composer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im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 Container</a:t>
            </a:r>
            <a:endParaRPr lang="de-DE" sz="130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lang="de-DE" sz="1300" b="1" dirty="0">
                <a:solidFill>
                  <a:srgbClr val="007A89"/>
                </a:solidFill>
                <a:latin typeface="Arial"/>
              </a:rPr>
              <a:t>▪ </a:t>
            </a:r>
            <a:r>
              <a:rPr lang="de-DE" sz="1300" dirty="0">
                <a:solidFill>
                  <a:srgbClr val="333333"/>
                </a:solidFill>
                <a:latin typeface="Arial"/>
              </a:rPr>
              <a:t>Ideal für Tests, Demos, kleine Instanzen</a:t>
            </a:r>
            <a:endParaRPr sz="1300" b="0" i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4568" y="5212080"/>
            <a:ext cx="3154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007A89"/>
                </a:solidFill>
                <a:latin typeface="Trebuchet MS"/>
              </a:rPr>
              <a:t>LEVEL: SELBST IST DIE BEHÖRDE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9016" y="1600200"/>
            <a:ext cx="3557016" cy="4114800"/>
          </a:xfrm>
          <a:prstGeom prst="roundRect">
            <a:avLst>
              <a:gd name="adj" fmla="val 7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8129016" y="1600200"/>
            <a:ext cx="3557016" cy="868680"/>
          </a:xfrm>
          <a:prstGeom prst="roundRect">
            <a:avLst>
              <a:gd name="adj" fmla="val 7000"/>
            </a:avLst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129016" y="2057400"/>
            <a:ext cx="3557016" cy="411480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357616" y="1755648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FFFFFF"/>
                </a:solidFill>
                <a:latin typeface="Trebuchet MS"/>
              </a:rPr>
              <a:t>Kubernetes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57616" y="2121408"/>
            <a:ext cx="3108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66DDEC"/>
                </a:solidFill>
                <a:latin typeface="Arial"/>
              </a:rPr>
              <a:t>Der skalierende Weg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57616" y="3017520"/>
            <a:ext cx="315468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sz="13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Helm-Chart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liegt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im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 Kickstarter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bei</a:t>
            </a:r>
            <a:endParaRPr sz="1300" b="0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sz="13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HPA, Probes, Secrets, Ingress</a:t>
            </a:r>
          </a:p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sz="13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Braucht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Valkey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 &amp;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Solr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als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Mitspieler</a:t>
            </a:r>
            <a:endParaRPr sz="1300" b="0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600"/>
              </a:spcAft>
            </a:pPr>
            <a:r>
              <a:rPr sz="13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Produktion</a:t>
            </a:r>
            <a:r>
              <a:rPr sz="1300" b="0" i="0" dirty="0">
                <a:solidFill>
                  <a:srgbClr val="333333"/>
                </a:solidFill>
                <a:latin typeface="Arial"/>
              </a:rPr>
              <a:t> &amp; Multi-</a:t>
            </a:r>
            <a:r>
              <a:rPr sz="1300" b="0" i="0" dirty="0" err="1">
                <a:solidFill>
                  <a:srgbClr val="333333"/>
                </a:solidFill>
                <a:latin typeface="Arial"/>
              </a:rPr>
              <a:t>Mandant</a:t>
            </a:r>
            <a:endParaRPr sz="1300" b="0" i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57616" y="5212080"/>
            <a:ext cx="315468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dirty="0">
                <a:solidFill>
                  <a:srgbClr val="007A89"/>
                </a:solidFill>
                <a:latin typeface="Trebuchet MS"/>
              </a:rPr>
              <a:t>LEVEL: CLOUD-NATIVE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0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6B7A80"/>
                </a:solidFill>
                <a:latin typeface="Arial"/>
              </a:rPr>
              <a:t>5 / 1</a:t>
            </a:r>
            <a:r>
              <a:rPr lang="de-DE" sz="900" b="0" i="0" dirty="0">
                <a:solidFill>
                  <a:srgbClr val="6B7A80"/>
                </a:solidFill>
                <a:latin typeface="Arial"/>
              </a:rPr>
              <a:t>4</a:t>
            </a:r>
            <a:endParaRPr sz="900" b="0" i="0" dirty="0">
              <a:solidFill>
                <a:srgbClr val="6B7A8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84048"/>
            <a:ext cx="11155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0B4D59"/>
                </a:solidFill>
                <a:latin typeface="Trebuchet MS"/>
              </a:rPr>
              <a:t>Weg 1: DDEV – komfortabel, aber nur für den Schreibtisch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B7A80"/>
                </a:solidFill>
                <a:latin typeface="Arial"/>
              </a:rPr>
              <a:t>So empfiehlt es der offizielle Sitepackage-Kickstarter.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691640"/>
            <a:ext cx="5669280" cy="3931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Ein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Einzeiler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genügt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: </a:t>
            </a:r>
            <a:r>
              <a:rPr sz="1400" b="1" i="0" dirty="0">
                <a:solidFill>
                  <a:srgbClr val="0B4D59"/>
                </a:solidFill>
                <a:latin typeface="Courier New"/>
              </a:rPr>
              <a:t>install.sh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fragt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konfiguriert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installiert</a:t>
            </a:r>
            <a:endParaRPr sz="1400" b="0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Bringt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alles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mit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: HTTPS-Router,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Mailpit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MariaDB 10.11,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Webimage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mit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cron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exiftool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qpdf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OpenTelemetry</a:t>
            </a:r>
            <a:endParaRPr sz="1400" b="0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Gemacht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für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: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Sitepackage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- und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Mandanten-Entwicklung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am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eigenen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Rechner</a:t>
            </a:r>
            <a:endParaRPr sz="1400" b="0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Aber: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kein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Produktionssetup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– und die Container-Details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bleiben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unsichtbare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Magie</a:t>
            </a:r>
            <a:endParaRPr sz="1400" b="0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Merksatz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: </a:t>
            </a:r>
            <a:r>
              <a:rPr sz="1400" b="1" i="1" dirty="0">
                <a:solidFill>
                  <a:srgbClr val="007A89"/>
                </a:solidFill>
                <a:latin typeface="Arial"/>
              </a:rPr>
              <a:t>„DDEV </a:t>
            </a:r>
            <a:r>
              <a:rPr sz="1400" b="1" i="1" dirty="0" err="1">
                <a:solidFill>
                  <a:srgbClr val="007A89"/>
                </a:solidFill>
                <a:latin typeface="Arial"/>
              </a:rPr>
              <a:t>ist</a:t>
            </a:r>
            <a:r>
              <a:rPr sz="1400" b="1" i="1" dirty="0">
                <a:solidFill>
                  <a:srgbClr val="007A89"/>
                </a:solidFill>
                <a:latin typeface="Arial"/>
              </a:rPr>
              <a:t> die </a:t>
            </a:r>
            <a:r>
              <a:rPr sz="1400" b="1" i="1" dirty="0" err="1">
                <a:solidFill>
                  <a:srgbClr val="007A89"/>
                </a:solidFill>
                <a:latin typeface="Arial"/>
              </a:rPr>
              <a:t>Komfortschicht</a:t>
            </a:r>
            <a:r>
              <a:rPr sz="1400" b="1" i="1" dirty="0">
                <a:solidFill>
                  <a:srgbClr val="007A89"/>
                </a:solidFill>
                <a:latin typeface="Arial"/>
              </a:rPr>
              <a:t> </a:t>
            </a:r>
            <a:r>
              <a:rPr sz="1400" b="1" i="1" dirty="0" err="1">
                <a:solidFill>
                  <a:srgbClr val="007A89"/>
                </a:solidFill>
                <a:latin typeface="Arial"/>
              </a:rPr>
              <a:t>über</a:t>
            </a:r>
            <a:r>
              <a:rPr sz="1400" b="1" i="1" dirty="0">
                <a:solidFill>
                  <a:srgbClr val="007A89"/>
                </a:solidFill>
                <a:latin typeface="Arial"/>
              </a:rPr>
              <a:t> Docker – </a:t>
            </a:r>
            <a:r>
              <a:rPr sz="1400" b="1" i="1" dirty="0" err="1">
                <a:solidFill>
                  <a:srgbClr val="007A89"/>
                </a:solidFill>
                <a:latin typeface="Arial"/>
              </a:rPr>
              <a:t>kein</a:t>
            </a:r>
            <a:r>
              <a:rPr sz="1400" b="1" i="1" dirty="0">
                <a:solidFill>
                  <a:srgbClr val="007A89"/>
                </a:solidFill>
                <a:latin typeface="Arial"/>
              </a:rPr>
              <a:t> </a:t>
            </a:r>
            <a:r>
              <a:rPr sz="1400" b="1" i="1" dirty="0" err="1">
                <a:solidFill>
                  <a:srgbClr val="007A89"/>
                </a:solidFill>
                <a:latin typeface="Arial"/>
              </a:rPr>
              <a:t>Bestandteil</a:t>
            </a:r>
            <a:r>
              <a:rPr sz="1400" b="1" i="1" dirty="0">
                <a:solidFill>
                  <a:srgbClr val="007A89"/>
                </a:solidFill>
                <a:latin typeface="Arial"/>
              </a:rPr>
              <a:t> des GSB11.“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92240" y="1691640"/>
            <a:ext cx="5166360" cy="1965960"/>
          </a:xfrm>
          <a:prstGeom prst="roundRect">
            <a:avLst>
              <a:gd name="adj" fmla="val 4500"/>
            </a:avLst>
          </a:prstGeom>
          <a:solidFill>
            <a:srgbClr val="1C2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92240" y="1691640"/>
            <a:ext cx="5166360" cy="310896"/>
          </a:xfrm>
          <a:prstGeom prst="roundRect">
            <a:avLst>
              <a:gd name="adj" fmla="val 4500"/>
            </a:avLst>
          </a:prstGeom>
          <a:solidFill>
            <a:srgbClr val="2A32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92240" y="1847088"/>
            <a:ext cx="5166360" cy="155448"/>
          </a:xfrm>
          <a:prstGeom prst="rect">
            <a:avLst/>
          </a:prstGeom>
          <a:solidFill>
            <a:srgbClr val="2A32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620255" y="1792224"/>
            <a:ext cx="109728" cy="109728"/>
          </a:xfrm>
          <a:prstGeom prst="ellipse">
            <a:avLst/>
          </a:prstGeom>
          <a:solidFill>
            <a:srgbClr val="780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6803136" y="1792224"/>
            <a:ext cx="109728" cy="109728"/>
          </a:xfrm>
          <a:prstGeom prst="ellipse">
            <a:avLst/>
          </a:prstGeom>
          <a:solidFill>
            <a:srgbClr val="F7B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986016" y="1792224"/>
            <a:ext cx="109728" cy="109728"/>
          </a:xfrm>
          <a:prstGeom prst="ellipse">
            <a:avLst/>
          </a:prstGeom>
          <a:solidFill>
            <a:srgbClr val="008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223759" y="1746504"/>
            <a:ext cx="42519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BEC5C9"/>
                </a:solidFill>
                <a:latin typeface="Courier New"/>
              </a:rPr>
              <a:t>bash — kickstarter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0840" y="2148840"/>
            <a:ext cx="470916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66DDEC"/>
                </a:solidFill>
                <a:latin typeface="Courier New"/>
              </a:rPr>
              <a:t>$ </a:t>
            </a:r>
            <a:r>
              <a:rPr sz="1100" b="0" i="0">
                <a:solidFill>
                  <a:srgbClr val="FFFFFF"/>
                </a:solidFill>
                <a:latin typeface="Courier New"/>
              </a:rPr>
              <a:t>curl -sL …/install.sh | bash</a:t>
            </a:r>
          </a:p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F3F7FB"/>
                </a:solidFill>
                <a:latin typeface="Courier New"/>
              </a:rPr>
              <a:t>→ Projektverzeichnis anlegen   </a:t>
            </a:r>
            <a:r>
              <a:rPr sz="1100" b="1" i="0">
                <a:solidFill>
                  <a:srgbClr val="66DDEC"/>
                </a:solidFill>
                <a:latin typeface="Courier New"/>
              </a:rPr>
              <a:t>ok</a:t>
            </a:r>
          </a:p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F3F7FB"/>
                </a:solidFill>
                <a:latin typeface="Courier New"/>
              </a:rPr>
              <a:t>→ ddev config + start          </a:t>
            </a:r>
            <a:r>
              <a:rPr sz="1100" b="1" i="0">
                <a:solidFill>
                  <a:srgbClr val="66DDEC"/>
                </a:solidFill>
                <a:latin typeface="Courier New"/>
              </a:rPr>
              <a:t>ok</a:t>
            </a:r>
          </a:p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F3F7FB"/>
                </a:solidFill>
                <a:latin typeface="Courier New"/>
              </a:rPr>
              <a:t>→ composer create-project      </a:t>
            </a:r>
            <a:r>
              <a:rPr sz="1100" b="1" i="0">
                <a:solidFill>
                  <a:srgbClr val="66DDEC"/>
                </a:solidFill>
                <a:latin typeface="Courier New"/>
              </a:rPr>
              <a:t>ok</a:t>
            </a:r>
          </a:p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F3F7FB"/>
                </a:solidFill>
                <a:latin typeface="Courier New"/>
              </a:rPr>
              <a:t>→ TYPO3-Setup + DB-Import      </a:t>
            </a:r>
            <a:r>
              <a:rPr sz="1100" b="1" i="0">
                <a:solidFill>
                  <a:srgbClr val="66DDEC"/>
                </a:solidFill>
                <a:latin typeface="Courier New"/>
              </a:rPr>
              <a:t>ok</a:t>
            </a:r>
          </a:p>
          <a:p>
            <a:pPr algn="l">
              <a:lnSpc>
                <a:spcPct val="125000"/>
              </a:lnSpc>
            </a:pPr>
            <a:endParaRPr sz="1100" b="1" i="0">
              <a:solidFill>
                <a:srgbClr val="66DDEC"/>
              </a:solidFill>
              <a:latin typeface="Courier New"/>
            </a:endParaRPr>
          </a:p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FFFFFF"/>
                </a:solidFill>
                <a:latin typeface="Courier New"/>
              </a:rPr>
              <a:t>https://gsb11-tenant.ddev.site </a:t>
            </a:r>
            <a:r>
              <a:rPr sz="1100" b="1" i="0">
                <a:solidFill>
                  <a:srgbClr val="66DDEC"/>
                </a:solidFill>
                <a:latin typeface="Courier New"/>
              </a:rPr>
              <a:t>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3886200"/>
            <a:ext cx="5166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6B7A80"/>
                </a:solidFill>
                <a:latin typeface="Arial"/>
              </a:rPr>
              <a:t>Voraussetzungen: Git, Docker, DDEV ≥ 1.24 – Windows nur via WSL2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0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6B7A80"/>
                </a:solidFill>
                <a:latin typeface="Arial"/>
              </a:rPr>
              <a:t>6 / 1</a:t>
            </a:r>
            <a:r>
              <a:rPr lang="de-DE" sz="900" b="0" i="0" dirty="0">
                <a:solidFill>
                  <a:srgbClr val="6B7A80"/>
                </a:solidFill>
                <a:latin typeface="Arial"/>
              </a:rPr>
              <a:t>4</a:t>
            </a:r>
            <a:endParaRPr sz="900" b="0" i="0" dirty="0">
              <a:solidFill>
                <a:srgbClr val="6B7A8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84048"/>
            <a:ext cx="11155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dirty="0" err="1">
                <a:solidFill>
                  <a:srgbClr val="0B4D59"/>
                </a:solidFill>
                <a:latin typeface="Trebuchet MS"/>
              </a:rPr>
              <a:t>Weg</a:t>
            </a:r>
            <a:r>
              <a:rPr sz="3200" b="1" i="0" dirty="0">
                <a:solidFill>
                  <a:srgbClr val="0B4D59"/>
                </a:solidFill>
                <a:latin typeface="Trebuchet MS"/>
              </a:rPr>
              <a:t> 2: Docker Compose – </a:t>
            </a:r>
            <a:r>
              <a:rPr sz="3200" b="1" i="0" dirty="0" err="1">
                <a:solidFill>
                  <a:srgbClr val="0B4D59"/>
                </a:solidFill>
                <a:latin typeface="Trebuchet MS"/>
              </a:rPr>
              <a:t>ohne</a:t>
            </a:r>
            <a:r>
              <a:rPr sz="3200" b="1" i="0" dirty="0">
                <a:solidFill>
                  <a:srgbClr val="0B4D59"/>
                </a:solidFill>
                <a:latin typeface="Trebuchet MS"/>
              </a:rPr>
              <a:t> </a:t>
            </a:r>
            <a:r>
              <a:rPr sz="3200" b="1" i="0" dirty="0" err="1">
                <a:solidFill>
                  <a:srgbClr val="0B4D59"/>
                </a:solidFill>
                <a:latin typeface="Trebuchet MS"/>
              </a:rPr>
              <a:t>Netz</a:t>
            </a:r>
            <a:r>
              <a:rPr sz="3200" b="1" i="0" dirty="0">
                <a:solidFill>
                  <a:srgbClr val="0B4D59"/>
                </a:solidFill>
                <a:latin typeface="Trebuchet MS"/>
              </a:rPr>
              <a:t>, </a:t>
            </a:r>
            <a:r>
              <a:rPr sz="3200" b="1" i="0" dirty="0" err="1">
                <a:solidFill>
                  <a:srgbClr val="0B4D59"/>
                </a:solidFill>
                <a:latin typeface="Trebuchet MS"/>
              </a:rPr>
              <a:t>ohne</a:t>
            </a:r>
            <a:r>
              <a:rPr sz="3200" b="1" i="0" dirty="0">
                <a:solidFill>
                  <a:srgbClr val="0B4D59"/>
                </a:solidFill>
                <a:latin typeface="Trebuchet MS"/>
              </a:rPr>
              <a:t> DDEV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B7A80"/>
                </a:solidFill>
                <a:latin typeface="Arial"/>
              </a:rPr>
              <a:t>Der Befund, der alles vereinfacht: Es ist einfach Composer.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691640"/>
            <a:ext cx="5669280" cy="28189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Alle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 GSB11-Pakete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liegen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öffentlich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 auf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Packagist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→ DDEV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ist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verzichtbar</a:t>
            </a:r>
            <a:endParaRPr sz="1400" b="0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Stack: </a:t>
            </a:r>
            <a:r>
              <a:rPr sz="1400" b="1" i="0" dirty="0">
                <a:solidFill>
                  <a:srgbClr val="0B4D59"/>
                </a:solidFill>
                <a:latin typeface="Courier New"/>
              </a:rPr>
              <a:t>web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(php:8.3-apache +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gd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intl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mysqli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zip,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redis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apcu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) und </a:t>
            </a:r>
            <a:r>
              <a:rPr sz="1400" b="1" i="0" dirty="0" err="1">
                <a:solidFill>
                  <a:srgbClr val="0B4D59"/>
                </a:solidFill>
                <a:latin typeface="Courier New"/>
              </a:rPr>
              <a:t>db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(mariadb:10.11)</a:t>
            </a: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Ein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Skript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automatisiert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die 11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offiziellen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Installationsschritte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– idempotent</a:t>
            </a: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Einziger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Eingriff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: Site-Basis von </a:t>
            </a:r>
            <a:r>
              <a:rPr sz="1400" b="0" i="0" dirty="0">
                <a:solidFill>
                  <a:srgbClr val="0B4D59"/>
                </a:solidFill>
                <a:latin typeface="Courier New"/>
              </a:rPr>
              <a:t>https://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auf </a:t>
            </a:r>
            <a:r>
              <a:rPr sz="1400" b="0" i="0" dirty="0">
                <a:solidFill>
                  <a:srgbClr val="0B4D59"/>
                </a:solidFill>
                <a:latin typeface="Courier New"/>
              </a:rPr>
              <a:t>http://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(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lokal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läuft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Arial"/>
              </a:rPr>
              <a:t>kein</a:t>
            </a:r>
            <a:r>
              <a:rPr sz="1400" b="0" i="0" dirty="0">
                <a:solidFill>
                  <a:srgbClr val="333333"/>
                </a:solidFill>
                <a:latin typeface="Arial"/>
              </a:rPr>
              <a:t> TLS-Router)</a:t>
            </a:r>
            <a:r>
              <a:rPr lang="de-DE" sz="1400" b="0" i="0" dirty="0">
                <a:solidFill>
                  <a:srgbClr val="333333"/>
                </a:solidFill>
                <a:latin typeface="Arial"/>
              </a:rPr>
              <a:t> und </a:t>
            </a:r>
            <a:r>
              <a:rPr lang="de-DE" sz="1400" dirty="0">
                <a:solidFill>
                  <a:srgbClr val="333333"/>
                </a:solidFill>
                <a:latin typeface="Arial"/>
              </a:rPr>
              <a:t>freie Portkonfiguration</a:t>
            </a:r>
            <a:endParaRPr sz="1400" b="0" i="0" dirty="0">
              <a:solidFill>
                <a:srgbClr val="333333"/>
              </a:solidFill>
              <a:latin typeface="Arial"/>
            </a:endParaRP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 dirty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Ergebnis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: Frontend und Backend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nach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rund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fünf</a:t>
            </a:r>
            <a:r>
              <a:rPr sz="1400" b="1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333333"/>
                </a:solidFill>
                <a:latin typeface="Arial"/>
              </a:rPr>
              <a:t>Minuten</a:t>
            </a:r>
            <a:endParaRPr sz="1400" b="1" i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492240" y="1691640"/>
            <a:ext cx="5166360" cy="1965960"/>
          </a:xfrm>
          <a:prstGeom prst="roundRect">
            <a:avLst>
              <a:gd name="adj" fmla="val 4500"/>
            </a:avLst>
          </a:prstGeom>
          <a:solidFill>
            <a:srgbClr val="1C2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92240" y="1691640"/>
            <a:ext cx="5166360" cy="310896"/>
          </a:xfrm>
          <a:prstGeom prst="roundRect">
            <a:avLst>
              <a:gd name="adj" fmla="val 4500"/>
            </a:avLst>
          </a:prstGeom>
          <a:solidFill>
            <a:srgbClr val="2A32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92240" y="1847088"/>
            <a:ext cx="5166360" cy="155448"/>
          </a:xfrm>
          <a:prstGeom prst="rect">
            <a:avLst/>
          </a:prstGeom>
          <a:solidFill>
            <a:srgbClr val="2A32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620255" y="1792224"/>
            <a:ext cx="109728" cy="109728"/>
          </a:xfrm>
          <a:prstGeom prst="ellipse">
            <a:avLst/>
          </a:prstGeom>
          <a:solidFill>
            <a:srgbClr val="780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6803136" y="1792224"/>
            <a:ext cx="109728" cy="109728"/>
          </a:xfrm>
          <a:prstGeom prst="ellipse">
            <a:avLst/>
          </a:prstGeom>
          <a:solidFill>
            <a:srgbClr val="F7B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986016" y="1792224"/>
            <a:ext cx="109728" cy="109728"/>
          </a:xfrm>
          <a:prstGeom prst="ellipse">
            <a:avLst/>
          </a:prstGeom>
          <a:solidFill>
            <a:srgbClr val="008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223759" y="1746504"/>
            <a:ext cx="42519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BEC5C9"/>
                </a:solidFill>
                <a:latin typeface="Courier New"/>
              </a:rPr>
              <a:t>bash — gsb11-docker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0840" y="2148840"/>
            <a:ext cx="470916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66DDEC"/>
                </a:solidFill>
                <a:latin typeface="Courier New"/>
              </a:rPr>
              <a:t>$ </a:t>
            </a:r>
            <a:r>
              <a:rPr sz="1100" b="0" i="0">
                <a:solidFill>
                  <a:srgbClr val="FFFFFF"/>
                </a:solidFill>
                <a:latin typeface="Courier New"/>
              </a:rPr>
              <a:t>git clone …/gsb11-docker</a:t>
            </a:r>
          </a:p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66DDEC"/>
                </a:solidFill>
                <a:latin typeface="Courier New"/>
              </a:rPr>
              <a:t>$ </a:t>
            </a:r>
            <a:r>
              <a:rPr sz="1100" b="0" i="0">
                <a:solidFill>
                  <a:srgbClr val="FFFFFF"/>
                </a:solidFill>
                <a:latin typeface="Courier New"/>
              </a:rPr>
              <a:t>cp .env.example .env</a:t>
            </a:r>
            <a:r>
              <a:rPr sz="1100" b="0" i="0">
                <a:solidFill>
                  <a:srgbClr val="BEC5C9"/>
                </a:solidFill>
                <a:latin typeface="Courier New"/>
              </a:rPr>
              <a:t>   # Passwörter!</a:t>
            </a:r>
          </a:p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66DDEC"/>
                </a:solidFill>
                <a:latin typeface="Courier New"/>
              </a:rPr>
              <a:t>$ </a:t>
            </a:r>
            <a:r>
              <a:rPr sz="1100" b="0" i="0">
                <a:solidFill>
                  <a:srgbClr val="FFFFFF"/>
                </a:solidFill>
                <a:latin typeface="Courier New"/>
              </a:rPr>
              <a:t>./scripts/setup.sh</a:t>
            </a:r>
          </a:p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BEC5C9"/>
                </a:solidFill>
                <a:latin typeface="Courier New"/>
              </a:rPr>
              <a:t>…</a:t>
            </a:r>
          </a:p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BEC5C9"/>
                </a:solidFill>
                <a:latin typeface="Courier New"/>
              </a:rPr>
              <a:t>&gt;&gt; [8/8] Caches geleert</a:t>
            </a:r>
          </a:p>
          <a:p>
            <a:pPr algn="l">
              <a:lnSpc>
                <a:spcPct val="125000"/>
              </a:lnSpc>
            </a:pPr>
            <a:endParaRPr sz="1100" b="0" i="0">
              <a:solidFill>
                <a:srgbClr val="BEC5C9"/>
              </a:solidFill>
              <a:latin typeface="Courier New"/>
            </a:endParaRPr>
          </a:p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FFFFFF"/>
                </a:solidFill>
                <a:latin typeface="Courier New"/>
              </a:rPr>
              <a:t>GSB11 ist bereit: localhost:8080 </a:t>
            </a:r>
            <a:r>
              <a:rPr sz="1100" b="1" i="0">
                <a:solidFill>
                  <a:srgbClr val="66DDEC"/>
                </a:solidFill>
                <a:latin typeface="Courier New"/>
              </a:rPr>
              <a:t>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3886200"/>
            <a:ext cx="5166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6B7A80"/>
                </a:solidFill>
                <a:latin typeface="Arial"/>
              </a:rPr>
              <a:t>Healthchecks, Ressourcen-Limits, Log-Rotation: im Compose-File enthalten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0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6B7A80"/>
                </a:solidFill>
                <a:latin typeface="Arial"/>
              </a:rPr>
              <a:t>7 / 1</a:t>
            </a:r>
            <a:r>
              <a:rPr lang="de-DE" sz="900" b="0" i="0" dirty="0">
                <a:solidFill>
                  <a:srgbClr val="6B7A80"/>
                </a:solidFill>
                <a:latin typeface="Arial"/>
              </a:rPr>
              <a:t>4</a:t>
            </a:r>
            <a:endParaRPr sz="900" b="0" i="0" dirty="0">
              <a:solidFill>
                <a:srgbClr val="6B7A8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84048"/>
            <a:ext cx="11155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Trebuchet MS"/>
              </a:rPr>
              <a:t>Stolpersteine aus der Praxis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6DDEC"/>
                </a:solidFill>
                <a:latin typeface="Arial"/>
              </a:rPr>
              <a:t>Alle live gefunden und dokumentiert – damit Sie es nicht müssen.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3557016" cy="1600200"/>
          </a:xfrm>
          <a:prstGeom prst="roundRect">
            <a:avLst>
              <a:gd name="adj" fmla="val 8000"/>
            </a:avLst>
          </a:prstGeom>
          <a:solidFill>
            <a:srgbClr val="114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" y="1874519"/>
            <a:ext cx="82296" cy="1600200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39112"/>
            <a:ext cx="3108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50" b="1" i="0">
                <a:solidFill>
                  <a:srgbClr val="66DDEC"/>
                </a:solidFill>
                <a:latin typeface="Trebuchet MS"/>
              </a:rPr>
              <a:t>Statisches TypoScript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532887"/>
            <a:ext cx="3108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F3F7FB"/>
                </a:solidFill>
                <a:latin typeface="Arial"/>
              </a:rPr>
              <a:t>Nach der Installation leer – das Sitepackage-CSS lädt nie. Fix: Template → Static Includes.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874519"/>
            <a:ext cx="3557016" cy="1600200"/>
          </a:xfrm>
          <a:prstGeom prst="roundRect">
            <a:avLst>
              <a:gd name="adj" fmla="val 8000"/>
            </a:avLst>
          </a:prstGeom>
          <a:solidFill>
            <a:srgbClr val="114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15968" y="1874519"/>
            <a:ext cx="82296" cy="1600200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0288" y="2039112"/>
            <a:ext cx="3108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50" b="1" i="0">
                <a:solidFill>
                  <a:srgbClr val="66DDEC"/>
                </a:solidFill>
                <a:latin typeface="Trebuchet MS"/>
              </a:rPr>
              <a:t>websiteTitle pro Sprache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2532887"/>
            <a:ext cx="3108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F3F7FB"/>
                </a:solidFill>
                <a:latin typeface="Arial"/>
              </a:rPr>
              <a:t>Die SiteExtender-Middleware nimmt den Sprachwert. Auch wenn er leer ist. Konsequent.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9016" y="1874519"/>
            <a:ext cx="3557016" cy="1600200"/>
          </a:xfrm>
          <a:prstGeom prst="roundRect">
            <a:avLst>
              <a:gd name="adj" fmla="val 8000"/>
            </a:avLst>
          </a:prstGeom>
          <a:solidFill>
            <a:srgbClr val="114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29016" y="1874519"/>
            <a:ext cx="82296" cy="1600200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03336" y="2039112"/>
            <a:ext cx="3108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50" b="1" i="0">
                <a:solidFill>
                  <a:srgbClr val="66DDEC"/>
                </a:solidFill>
                <a:latin typeface="Trebuchet MS"/>
              </a:rPr>
              <a:t>Farben nur via Site-Settings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3336" y="2532887"/>
            <a:ext cx="3108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F3F7FB"/>
                </a:solidFill>
                <a:latin typeface="Arial"/>
              </a:rPr>
              <a:t>gsb_core rendert sie als Inline-Style mit Priorität. CSS-Overrides verlieren. Immer.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749039"/>
            <a:ext cx="3557016" cy="1600200"/>
          </a:xfrm>
          <a:prstGeom prst="roundRect">
            <a:avLst>
              <a:gd name="adj" fmla="val 8000"/>
            </a:avLst>
          </a:prstGeom>
          <a:solidFill>
            <a:srgbClr val="114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02920" y="3749039"/>
            <a:ext cx="82296" cy="1600200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3913631"/>
            <a:ext cx="3108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50" b="1" i="0">
                <a:solidFill>
                  <a:srgbClr val="66DDEC"/>
                </a:solidFill>
                <a:latin typeface="Trebuchet MS"/>
              </a:rPr>
              <a:t>HTTPS ist Pflicht … fast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407407"/>
            <a:ext cx="3108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F3F7FB"/>
                </a:solidFill>
                <a:latin typeface="Arial"/>
              </a:rPr>
              <a:t>Die Site-Config erzwingt https:// – lokal ohne TLS-Router heißt es: patchen.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15968" y="3749039"/>
            <a:ext cx="3557016" cy="1600200"/>
          </a:xfrm>
          <a:prstGeom prst="roundRect">
            <a:avLst>
              <a:gd name="adj" fmla="val 8000"/>
            </a:avLst>
          </a:prstGeom>
          <a:solidFill>
            <a:srgbClr val="114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15968" y="3749039"/>
            <a:ext cx="82296" cy="1600200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90288" y="3913631"/>
            <a:ext cx="3108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50" b="1" i="0">
                <a:solidFill>
                  <a:srgbClr val="66DDEC"/>
                </a:solidFill>
                <a:latin typeface="Trebuchet MS"/>
              </a:rPr>
              <a:t>utf8mb3 im Initial-Dump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0288" y="4407407"/>
            <a:ext cx="3108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F3F7FB"/>
                </a:solidFill>
                <a:latin typeface="Arial"/>
              </a:rPr>
              <a:t>Vier-Byte-Emojis im Content? Nur als HTML-Entity. Der Wal 🐳 besteht darauf.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9016" y="3749039"/>
            <a:ext cx="3557016" cy="1600200"/>
          </a:xfrm>
          <a:prstGeom prst="roundRect">
            <a:avLst>
              <a:gd name="adj" fmla="val 8000"/>
            </a:avLst>
          </a:prstGeom>
          <a:solidFill>
            <a:srgbClr val="114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129016" y="3749039"/>
            <a:ext cx="82296" cy="1600200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03336" y="3913631"/>
            <a:ext cx="3108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50" b="1" i="0">
                <a:solidFill>
                  <a:srgbClr val="66DDEC"/>
                </a:solidFill>
                <a:latin typeface="Trebuchet MS"/>
              </a:rPr>
              <a:t>StyleSheets ≠ Stylesheets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3336" y="4407407"/>
            <a:ext cx="3108960" cy="3897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 dirty="0">
                <a:solidFill>
                  <a:srgbClr val="F3F7FB"/>
                </a:solidFill>
                <a:latin typeface="Arial"/>
              </a:rPr>
              <a:t>Ein </a:t>
            </a:r>
            <a:r>
              <a:rPr sz="1150" b="0" i="0" dirty="0" err="1">
                <a:solidFill>
                  <a:srgbClr val="F3F7FB"/>
                </a:solidFill>
                <a:latin typeface="Arial"/>
              </a:rPr>
              <a:t>Großbuchstabe</a:t>
            </a:r>
            <a:r>
              <a:rPr sz="1150" b="0" i="0" dirty="0">
                <a:solidFill>
                  <a:srgbClr val="F3F7FB"/>
                </a:solidFill>
                <a:latin typeface="Arial"/>
              </a:rPr>
              <a:t> </a:t>
            </a:r>
            <a:r>
              <a:rPr lang="de-DE" sz="1150" b="0" i="0" dirty="0">
                <a:solidFill>
                  <a:srgbClr val="F3F7FB"/>
                </a:solidFill>
                <a:latin typeface="Arial"/>
              </a:rPr>
              <a:t>macht den </a:t>
            </a:r>
            <a:r>
              <a:rPr sz="1150" b="0" i="0" dirty="0" err="1">
                <a:solidFill>
                  <a:srgbClr val="F3F7FB"/>
                </a:solidFill>
                <a:latin typeface="Arial"/>
              </a:rPr>
              <a:t>Unterschied</a:t>
            </a:r>
            <a:r>
              <a:rPr lang="de-DE" sz="1150" b="0" i="0" dirty="0">
                <a:solidFill>
                  <a:srgbClr val="F3F7FB"/>
                </a:solidFill>
                <a:latin typeface="Arial"/>
              </a:rPr>
              <a:t> -  typisch Linux</a:t>
            </a:r>
            <a:r>
              <a:rPr sz="1150" b="0" i="0" dirty="0">
                <a:solidFill>
                  <a:srgbClr val="F3F7FB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BEC5C9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BEC5C9"/>
                </a:solidFill>
                <a:latin typeface="Arial"/>
              </a:rPr>
              <a:t>8 / 1</a:t>
            </a:r>
            <a:r>
              <a:rPr lang="de-DE" sz="900" b="0" i="0" dirty="0">
                <a:solidFill>
                  <a:srgbClr val="BEC5C9"/>
                </a:solidFill>
                <a:latin typeface="Arial"/>
              </a:rPr>
              <a:t>4</a:t>
            </a:r>
            <a:endParaRPr sz="900" b="0" i="0" dirty="0">
              <a:solidFill>
                <a:srgbClr val="BEC5C9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84048"/>
            <a:ext cx="11155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0B4D59"/>
                </a:solidFill>
                <a:latin typeface="Trebuchet MS"/>
              </a:rPr>
              <a:t>Weg 3: Kubernetes – wenn es mehr als ein Pod sein darf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dirty="0">
                <a:solidFill>
                  <a:srgbClr val="6B7A80"/>
                </a:solidFill>
                <a:latin typeface="Arial"/>
              </a:rPr>
              <a:t>Die </a:t>
            </a:r>
            <a:r>
              <a:rPr sz="1500" b="0" i="0" dirty="0" err="1">
                <a:solidFill>
                  <a:srgbClr val="6B7A80"/>
                </a:solidFill>
                <a:latin typeface="Arial"/>
              </a:rPr>
              <a:t>gute</a:t>
            </a:r>
            <a:r>
              <a:rPr sz="1500" b="0" i="0" dirty="0">
                <a:solidFill>
                  <a:srgbClr val="6B7A80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6B7A80"/>
                </a:solidFill>
                <a:latin typeface="Arial"/>
              </a:rPr>
              <a:t>Nachricht</a:t>
            </a:r>
            <a:r>
              <a:rPr sz="1500" b="0" i="0" dirty="0">
                <a:solidFill>
                  <a:srgbClr val="6B7A80"/>
                </a:solidFill>
                <a:latin typeface="Arial"/>
              </a:rPr>
              <a:t>: Das Helm-Chart </a:t>
            </a:r>
            <a:r>
              <a:rPr sz="1500" b="0" i="0" dirty="0" err="1">
                <a:solidFill>
                  <a:srgbClr val="6B7A80"/>
                </a:solidFill>
                <a:latin typeface="Arial"/>
              </a:rPr>
              <a:t>liegt</a:t>
            </a:r>
            <a:r>
              <a:rPr sz="1500" b="0" i="0" dirty="0">
                <a:solidFill>
                  <a:srgbClr val="6B7A80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6B7A80"/>
                </a:solidFill>
                <a:latin typeface="Arial"/>
              </a:rPr>
              <a:t>schon</a:t>
            </a:r>
            <a:r>
              <a:rPr sz="1500" b="0" i="0" dirty="0">
                <a:solidFill>
                  <a:srgbClr val="6B7A80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6B7A80"/>
                </a:solidFill>
                <a:latin typeface="Arial"/>
              </a:rPr>
              <a:t>im</a:t>
            </a:r>
            <a:r>
              <a:rPr sz="1500" b="0" i="0" dirty="0">
                <a:solidFill>
                  <a:srgbClr val="6B7A80"/>
                </a:solidFill>
                <a:latin typeface="Arial"/>
              </a:rPr>
              <a:t> Kickstarter.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645920"/>
            <a:ext cx="6675120" cy="4206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>
                <a:solidFill>
                  <a:srgbClr val="333333"/>
                </a:solidFill>
                <a:latin typeface="Arial"/>
              </a:rPr>
              <a:t>Startpunkt </a:t>
            </a:r>
            <a:r>
              <a:rPr sz="1400" b="1" i="0">
                <a:solidFill>
                  <a:srgbClr val="0B4D59"/>
                </a:solidFill>
                <a:latin typeface="Courier New"/>
              </a:rPr>
              <a:t>devops/chart</a:t>
            </a:r>
            <a:r>
              <a:rPr sz="1400" b="0" i="0">
                <a:solidFill>
                  <a:srgbClr val="333333"/>
                </a:solidFill>
                <a:latin typeface="Arial"/>
              </a:rPr>
              <a:t> im Sitepackage – Basis für das eigene Deployment</a:t>
            </a: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>
                <a:solidFill>
                  <a:srgbClr val="333333"/>
                </a:solidFill>
                <a:latin typeface="Arial"/>
              </a:rPr>
              <a:t>Konfiguration &amp; Secrets als </a:t>
            </a:r>
            <a:r>
              <a:rPr sz="1400" b="1" i="0">
                <a:solidFill>
                  <a:srgbClr val="0B4D59"/>
                </a:solidFill>
                <a:latin typeface="Courier New"/>
              </a:rPr>
              <a:t>TYPO3__*-Env-Vars</a:t>
            </a:r>
            <a:r>
              <a:rPr sz="1400" b="0" i="0">
                <a:solidFill>
                  <a:srgbClr val="333333"/>
                </a:solidFill>
                <a:latin typeface="Arial"/>
              </a:rPr>
              <a:t> – derselbe Mechanismus wie im Compose-Stack</a:t>
            </a: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1" i="0">
                <a:solidFill>
                  <a:srgbClr val="0B4D59"/>
                </a:solidFill>
                <a:latin typeface="Courier New"/>
              </a:rPr>
              <a:t>fileadmin/</a:t>
            </a:r>
            <a:r>
              <a:rPr sz="1400" b="0" i="0">
                <a:solidFill>
                  <a:srgbClr val="333333"/>
                </a:solidFill>
                <a:latin typeface="Arial"/>
              </a:rPr>
              <a:t> braucht ReadWriteMany-Storage (NFS, CephFS) – alternativ S3</a:t>
            </a: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>
                <a:solidFill>
                  <a:srgbClr val="333333"/>
                </a:solidFill>
                <a:latin typeface="Arial"/>
              </a:rPr>
              <a:t>Scheduler als </a:t>
            </a:r>
            <a:r>
              <a:rPr sz="1400" b="1" i="0">
                <a:solidFill>
                  <a:srgbClr val="0B4D59"/>
                </a:solidFill>
                <a:latin typeface="Courier New"/>
              </a:rPr>
              <a:t>CronJob</a:t>
            </a:r>
            <a:r>
              <a:rPr sz="1400" b="0" i="0">
                <a:solidFill>
                  <a:srgbClr val="333333"/>
                </a:solidFill>
                <a:latin typeface="Arial"/>
              </a:rPr>
              <a:t>, nicht als cron im Web-Pod</a:t>
            </a:r>
          </a:p>
          <a:p>
            <a:pPr marL="182880" indent="-182880" algn="l">
              <a:lnSpc>
                <a:spcPct val="112000"/>
              </a:lnSpc>
              <a:spcAft>
                <a:spcPts val="1300"/>
              </a:spcAft>
            </a:pPr>
            <a:r>
              <a:rPr sz="1400" b="1" i="0">
                <a:solidFill>
                  <a:srgbClr val="007A89"/>
                </a:solidFill>
                <a:latin typeface="Arial"/>
              </a:rPr>
              <a:t>▪  </a:t>
            </a:r>
            <a:r>
              <a:rPr sz="1400" b="0" i="0">
                <a:solidFill>
                  <a:srgbClr val="333333"/>
                </a:solidFill>
                <a:latin typeface="Arial"/>
              </a:rPr>
              <a:t>Probes: readiness per HTTP, liveness per TCP – Cache-Warmup beim Start einplanen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589520" y="1645920"/>
            <a:ext cx="4023360" cy="658368"/>
          </a:xfrm>
          <a:prstGeom prst="roundRect">
            <a:avLst>
              <a:gd name="adj" fmla="val 10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589520" y="1837944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333333"/>
                </a:solidFill>
                <a:latin typeface="Trebuchet MS"/>
              </a:rPr>
              <a:t>Ingress + TLS</a:t>
            </a:r>
          </a:p>
        </p:txBody>
      </p:sp>
      <p:sp>
        <p:nvSpPr>
          <p:cNvPr id="7" name="Down Arrow 6"/>
          <p:cNvSpPr/>
          <p:nvPr/>
        </p:nvSpPr>
        <p:spPr>
          <a:xfrm>
            <a:off x="9473184" y="2322576"/>
            <a:ext cx="256032" cy="274320"/>
          </a:xfrm>
          <a:prstGeom prst="downArrow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589520" y="2596896"/>
            <a:ext cx="4023360" cy="658368"/>
          </a:xfrm>
          <a:prstGeom prst="roundRect">
            <a:avLst>
              <a:gd name="adj" fmla="val 10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2788920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333333"/>
                </a:solidFill>
                <a:latin typeface="Trebuchet MS"/>
              </a:rPr>
              <a:t>Service</a:t>
            </a:r>
          </a:p>
        </p:txBody>
      </p:sp>
      <p:sp>
        <p:nvSpPr>
          <p:cNvPr id="10" name="Down Arrow 9"/>
          <p:cNvSpPr/>
          <p:nvPr/>
        </p:nvSpPr>
        <p:spPr>
          <a:xfrm>
            <a:off x="9473184" y="3273552"/>
            <a:ext cx="256032" cy="274320"/>
          </a:xfrm>
          <a:prstGeom prst="downArrow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589520" y="3547872"/>
            <a:ext cx="4023360" cy="658368"/>
          </a:xfrm>
          <a:prstGeom prst="roundRect">
            <a:avLst>
              <a:gd name="adj" fmla="val 10000"/>
            </a:avLst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89520" y="3739896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Trebuchet MS"/>
              </a:rPr>
              <a:t>web-Pods × N  (HPA)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473184" y="4224528"/>
            <a:ext cx="256032" cy="274320"/>
          </a:xfrm>
          <a:prstGeom prst="downArrow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589520" y="4498848"/>
            <a:ext cx="4023360" cy="658368"/>
          </a:xfrm>
          <a:prstGeom prst="roundRect">
            <a:avLst>
              <a:gd name="adj" fmla="val 10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589520" y="4690872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333333"/>
                </a:solidFill>
                <a:latin typeface="Trebuchet MS"/>
              </a:rPr>
              <a:t>MariaDB (Operator / Managed)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589520" y="5541264"/>
            <a:ext cx="1920240" cy="365760"/>
          </a:xfrm>
          <a:prstGeom prst="roundRect">
            <a:avLst>
              <a:gd name="adj" fmla="val 50000"/>
            </a:avLst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589520" y="5605272"/>
            <a:ext cx="19202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Valkey · Caching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92640" y="5541264"/>
            <a:ext cx="1920240" cy="365760"/>
          </a:xfrm>
          <a:prstGeom prst="roundRect">
            <a:avLst>
              <a:gd name="adj" fmla="val 50000"/>
            </a:avLst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92640" y="5605272"/>
            <a:ext cx="19202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Solr · Suche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0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6B7A80"/>
                </a:solidFill>
                <a:latin typeface="Arial"/>
              </a:rPr>
              <a:t>9 / 1</a:t>
            </a:r>
            <a:r>
              <a:rPr lang="de-DE" sz="900" b="0" i="0" dirty="0">
                <a:solidFill>
                  <a:srgbClr val="6B7A80"/>
                </a:solidFill>
                <a:latin typeface="Arial"/>
              </a:rPr>
              <a:t>4</a:t>
            </a:r>
            <a:endParaRPr sz="900" b="0" i="0" dirty="0">
              <a:solidFill>
                <a:srgbClr val="6B7A8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84048"/>
            <a:ext cx="1115568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dirty="0" err="1">
                <a:solidFill>
                  <a:srgbClr val="0B4D59"/>
                </a:solidFill>
                <a:latin typeface="Trebuchet MS"/>
              </a:rPr>
              <a:t>Betriebsempfehlungen</a:t>
            </a:r>
            <a:r>
              <a:rPr lang="de-DE" sz="3200" b="1" i="0" dirty="0">
                <a:solidFill>
                  <a:srgbClr val="0B4D59"/>
                </a:solidFill>
                <a:latin typeface="Trebuchet MS"/>
              </a:rPr>
              <a:t> </a:t>
            </a:r>
            <a:r>
              <a:rPr lang="de-DE" sz="2000" b="1" i="0" dirty="0">
                <a:solidFill>
                  <a:srgbClr val="0B4D59"/>
                </a:solidFill>
                <a:latin typeface="Trebuchet MS"/>
              </a:rPr>
              <a:t>(Kleinere Umgebungen)</a:t>
            </a:r>
            <a:r>
              <a:rPr sz="3200" b="1" i="0" dirty="0">
                <a:solidFill>
                  <a:srgbClr val="0B4D59"/>
                </a:solidFill>
                <a:latin typeface="Trebuchet MS"/>
              </a:rPr>
              <a:t>: Docker Compose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B7A80"/>
                </a:solidFill>
                <a:latin typeface="Arial"/>
              </a:rPr>
              <a:t>Klein anfangen heißt nicht nachlässig anfangen.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62763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04088" y="2011680"/>
            <a:ext cx="502920" cy="502920"/>
          </a:xfrm>
          <a:prstGeom prst="ellipse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4088" y="2121408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77393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4D59"/>
                </a:solidFill>
                <a:latin typeface="Trebuchet MS"/>
              </a:rPr>
              <a:t>Healthchecks überall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213969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Arial"/>
              </a:rPr>
              <a:t>web per HTTP, db per healthcheck.sh – und depends_on: service_healthy.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62763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556248" y="2011680"/>
            <a:ext cx="502920" cy="502920"/>
          </a:xfrm>
          <a:prstGeom prst="ellipse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56248" y="2121408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480" y="177393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4D59"/>
                </a:solidFill>
                <a:latin typeface="Trebuchet MS"/>
              </a:rPr>
              <a:t>Limits &amp; Logs ab Tag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69480" y="213969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Arial"/>
              </a:rPr>
              <a:t>CPU-/RAM-Limits plus JSON-Log-Rotation. Niemand liest 40 GB Apache-Log.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18211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04088" y="3566160"/>
            <a:ext cx="502920" cy="502920"/>
          </a:xfrm>
          <a:prstGeom prst="ellipse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04088" y="3675887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332841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4D59"/>
                </a:solidFill>
                <a:latin typeface="Trebuchet MS"/>
              </a:rPr>
              <a:t>Angriffsfläche klein halten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369417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Arial"/>
              </a:rPr>
              <a:t>DB ohne Host-Port, Secrets nur in der .env – nie im Image, nie im Repo.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55080" y="318211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556248" y="3566160"/>
            <a:ext cx="502920" cy="502920"/>
          </a:xfrm>
          <a:prstGeom prst="ellipse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56248" y="3675887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69480" y="332841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4D59"/>
                </a:solidFill>
                <a:latin typeface="Trebuchet MS"/>
              </a:rPr>
              <a:t>Backups im Doppelpack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69480" y="369417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Arial"/>
              </a:rPr>
              <a:t>mysqldump und fileadmin/ gehören zusammen. Restore regelmäßig proben.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" y="473659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704088" y="5120640"/>
            <a:ext cx="502920" cy="502920"/>
          </a:xfrm>
          <a:prstGeom prst="ellipse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04088" y="5230368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488289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4D59"/>
                </a:solidFill>
                <a:latin typeface="Trebuchet MS"/>
              </a:rPr>
              <a:t>Updates als Routine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524865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Arial"/>
              </a:rPr>
              <a:t>composer update → database:updateschema → cache:flush. In dieser Reihenfolge.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55080" y="473659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6556248" y="5120640"/>
            <a:ext cx="502920" cy="502920"/>
          </a:xfrm>
          <a:prstGeom prst="ellipse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56248" y="5230368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69480" y="488289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dirty="0" err="1">
                <a:solidFill>
                  <a:srgbClr val="0B4D59"/>
                </a:solidFill>
                <a:latin typeface="Trebuchet MS"/>
              </a:rPr>
              <a:t>Kontexte</a:t>
            </a:r>
            <a:r>
              <a:rPr sz="1400" b="1" i="0" dirty="0">
                <a:solidFill>
                  <a:srgbClr val="0B4D59"/>
                </a:solidFill>
                <a:latin typeface="Trebuchet MS"/>
              </a:rPr>
              <a:t> </a:t>
            </a:r>
            <a:r>
              <a:rPr sz="1400" b="1" i="0" dirty="0" err="1">
                <a:solidFill>
                  <a:srgbClr val="0B4D59"/>
                </a:solidFill>
                <a:latin typeface="Trebuchet MS"/>
              </a:rPr>
              <a:t>sauber</a:t>
            </a:r>
            <a:r>
              <a:rPr sz="1400" b="1" i="0" dirty="0">
                <a:solidFill>
                  <a:srgbClr val="0B4D59"/>
                </a:solidFill>
                <a:latin typeface="Trebuchet MS"/>
              </a:rPr>
              <a:t> </a:t>
            </a:r>
            <a:r>
              <a:rPr sz="1400" b="1" i="0" dirty="0" err="1">
                <a:solidFill>
                  <a:srgbClr val="0B4D59"/>
                </a:solidFill>
                <a:latin typeface="Trebuchet MS"/>
              </a:rPr>
              <a:t>trennen</a:t>
            </a:r>
            <a:endParaRPr sz="1400" b="1" i="0" dirty="0">
              <a:solidFill>
                <a:srgbClr val="0B4D59"/>
              </a:solidFill>
              <a:latin typeface="Trebuchet M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69480" y="524865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 dirty="0">
                <a:solidFill>
                  <a:srgbClr val="333333"/>
                </a:solidFill>
                <a:latin typeface="Arial"/>
              </a:rPr>
              <a:t>TYPO3_CONTEXT=Production </a:t>
            </a:r>
            <a:r>
              <a:rPr sz="1150" b="0" i="0" dirty="0" err="1">
                <a:solidFill>
                  <a:srgbClr val="333333"/>
                </a:solidFill>
                <a:latin typeface="Arial"/>
              </a:rPr>
              <a:t>draußen</a:t>
            </a:r>
            <a:r>
              <a:rPr sz="1150" b="0" i="0" dirty="0">
                <a:solidFill>
                  <a:srgbClr val="333333"/>
                </a:solidFill>
                <a:latin typeface="Arial"/>
              </a:rPr>
              <a:t>, Development </a:t>
            </a:r>
            <a:r>
              <a:rPr sz="1150" b="0" i="0" dirty="0" err="1">
                <a:solidFill>
                  <a:srgbClr val="333333"/>
                </a:solidFill>
                <a:latin typeface="Arial"/>
              </a:rPr>
              <a:t>nur</a:t>
            </a:r>
            <a:r>
              <a:rPr sz="1150" b="0" i="0" dirty="0">
                <a:solidFill>
                  <a:srgbClr val="333333"/>
                </a:solidFill>
                <a:latin typeface="Arial"/>
              </a:rPr>
              <a:t> am </a:t>
            </a:r>
            <a:r>
              <a:rPr sz="1150" b="0" i="0" dirty="0" err="1">
                <a:solidFill>
                  <a:srgbClr val="333333"/>
                </a:solidFill>
                <a:latin typeface="Arial"/>
              </a:rPr>
              <a:t>Schreibtisch</a:t>
            </a:r>
            <a:r>
              <a:rPr sz="1150" b="0" i="0" dirty="0">
                <a:solidFill>
                  <a:srgbClr val="333333"/>
                </a:solidFill>
                <a:latin typeface="Arial"/>
              </a:rPr>
              <a:t>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0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6B7A80"/>
                </a:solidFill>
                <a:latin typeface="Arial"/>
              </a:rPr>
              <a:t>10 / 1</a:t>
            </a:r>
            <a:r>
              <a:rPr lang="de-DE" sz="900" b="0" i="0" dirty="0">
                <a:solidFill>
                  <a:srgbClr val="6B7A80"/>
                </a:solidFill>
                <a:latin typeface="Arial"/>
              </a:rPr>
              <a:t>4</a:t>
            </a:r>
            <a:endParaRPr sz="900" b="0" i="0" dirty="0">
              <a:solidFill>
                <a:srgbClr val="6B7A8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84048"/>
            <a:ext cx="1115568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dirty="0" err="1">
                <a:solidFill>
                  <a:srgbClr val="0B4D59"/>
                </a:solidFill>
                <a:latin typeface="Trebuchet MS"/>
              </a:rPr>
              <a:t>Betriebsempfehlungen</a:t>
            </a:r>
            <a:r>
              <a:rPr sz="3200" b="1" i="0" dirty="0">
                <a:solidFill>
                  <a:srgbClr val="0B4D59"/>
                </a:solidFill>
                <a:latin typeface="Trebuchet MS"/>
              </a:rPr>
              <a:t>:</a:t>
            </a:r>
            <a:r>
              <a:rPr sz="2400" b="1" i="0" dirty="0">
                <a:solidFill>
                  <a:srgbClr val="0B4D59"/>
                </a:solidFill>
                <a:latin typeface="Trebuchet MS"/>
              </a:rPr>
              <a:t> </a:t>
            </a:r>
            <a:r>
              <a:rPr lang="de-DE" sz="2400" b="1" i="0" dirty="0">
                <a:solidFill>
                  <a:srgbClr val="0B4D59"/>
                </a:solidFill>
                <a:latin typeface="Trebuchet MS"/>
              </a:rPr>
              <a:t>(Größere Umgebungen) </a:t>
            </a:r>
            <a:r>
              <a:rPr sz="3200" b="1" i="0" dirty="0">
                <a:solidFill>
                  <a:srgbClr val="0B4D59"/>
                </a:solidFill>
                <a:latin typeface="Trebuchet MS"/>
              </a:rPr>
              <a:t>Kubernetes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B7A80"/>
                </a:solidFill>
                <a:latin typeface="Arial"/>
              </a:rPr>
              <a:t>Skalieren ist leicht – konsistent bleiben ist die Kunst.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62763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04088" y="2011680"/>
            <a:ext cx="502920" cy="502920"/>
          </a:xfrm>
          <a:prstGeom prst="ellipse">
            <a:avLst/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4088" y="2121408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77393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4D59"/>
                </a:solidFill>
                <a:latin typeface="Trebuchet MS"/>
              </a:rPr>
              <a:t>Erst zentraler Cache, dann Replicas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213969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Arial"/>
              </a:rPr>
              <a:t>gsb-valkey (Redis Sentinel) für Caches, Locks und Sessions – sonst streiten sich die Pods.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62763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556248" y="2011680"/>
            <a:ext cx="502920" cy="502920"/>
          </a:xfrm>
          <a:prstGeom prst="ellipse">
            <a:avLst/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56248" y="2121408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480" y="177393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4D59"/>
                </a:solidFill>
                <a:latin typeface="Trebuchet MS"/>
              </a:rPr>
              <a:t>Suche auslagern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69480" y="213969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Arial"/>
              </a:rPr>
              <a:t>gsb-solr übernimmt – die Datenbanksuche skaliert nicht mit dem Traffic.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18211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04088" y="3566160"/>
            <a:ext cx="502920" cy="502920"/>
          </a:xfrm>
          <a:prstGeom prst="ellipse">
            <a:avLst/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04088" y="3675887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332841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4D59"/>
                </a:solidFill>
                <a:latin typeface="Trebuchet MS"/>
              </a:rPr>
              <a:t>Cache-Clears im Verbund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369417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Arial"/>
              </a:rPr>
              <a:t>gsb-clustered-caching + gsb-nginx-proxy: ein Klick im Backend leert alle Knoten.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55080" y="318211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556248" y="3566160"/>
            <a:ext cx="502920" cy="502920"/>
          </a:xfrm>
          <a:prstGeom prst="ellipse">
            <a:avLst/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56248" y="3675887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69480" y="332841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4D59"/>
                </a:solidFill>
                <a:latin typeface="Trebuchet MS"/>
              </a:rPr>
              <a:t>Storage bewusst wählen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69480" y="369417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 dirty="0">
                <a:solidFill>
                  <a:srgbClr val="333333"/>
                </a:solidFill>
                <a:latin typeface="Arial"/>
              </a:rPr>
              <a:t>RWX-Volume </a:t>
            </a:r>
            <a:r>
              <a:rPr sz="1150" b="0" i="0" dirty="0" err="1">
                <a:solidFill>
                  <a:srgbClr val="333333"/>
                </a:solidFill>
                <a:latin typeface="Arial"/>
              </a:rPr>
              <a:t>für</a:t>
            </a:r>
            <a:r>
              <a:rPr sz="115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150" b="0" i="0" dirty="0" err="1">
                <a:solidFill>
                  <a:srgbClr val="333333"/>
                </a:solidFill>
                <a:latin typeface="Arial"/>
              </a:rPr>
              <a:t>fileadmin</a:t>
            </a:r>
            <a:r>
              <a:rPr sz="1150" b="0" i="0" dirty="0">
                <a:solidFill>
                  <a:srgbClr val="333333"/>
                </a:solidFill>
                <a:latin typeface="Arial"/>
              </a:rPr>
              <a:t>/ </a:t>
            </a:r>
            <a:r>
              <a:rPr sz="1150" b="0" i="0" dirty="0" err="1">
                <a:solidFill>
                  <a:srgbClr val="333333"/>
                </a:solidFill>
                <a:latin typeface="Arial"/>
              </a:rPr>
              <a:t>oder</a:t>
            </a:r>
            <a:r>
              <a:rPr sz="1150" b="0" i="0" dirty="0">
                <a:solidFill>
                  <a:srgbClr val="333333"/>
                </a:solidFill>
                <a:latin typeface="Arial"/>
              </a:rPr>
              <a:t> S3 – var/cache </a:t>
            </a:r>
            <a:r>
              <a:rPr sz="1150" b="0" i="0" dirty="0" err="1">
                <a:solidFill>
                  <a:srgbClr val="333333"/>
                </a:solidFill>
                <a:latin typeface="Arial"/>
              </a:rPr>
              <a:t>bleibt</a:t>
            </a:r>
            <a:r>
              <a:rPr sz="1150" b="0" i="0" dirty="0">
                <a:solidFill>
                  <a:srgbClr val="333333"/>
                </a:solidFill>
                <a:latin typeface="Arial"/>
              </a:rPr>
              <a:t> </a:t>
            </a:r>
            <a:r>
              <a:rPr sz="1150" b="0" i="0" dirty="0" err="1">
                <a:solidFill>
                  <a:srgbClr val="333333"/>
                </a:solidFill>
                <a:latin typeface="Arial"/>
              </a:rPr>
              <a:t>bewusst</a:t>
            </a:r>
            <a:r>
              <a:rPr sz="1150" b="0" i="0" dirty="0">
                <a:solidFill>
                  <a:srgbClr val="333333"/>
                </a:solidFill>
                <a:latin typeface="Arial"/>
              </a:rPr>
              <a:t> pod-</a:t>
            </a:r>
            <a:r>
              <a:rPr sz="1150" b="0" i="0" dirty="0" err="1">
                <a:solidFill>
                  <a:srgbClr val="333333"/>
                </a:solidFill>
                <a:latin typeface="Arial"/>
              </a:rPr>
              <a:t>lokal</a:t>
            </a:r>
            <a:r>
              <a:rPr sz="1150" b="0" i="0" dirty="0">
                <a:solidFill>
                  <a:srgbClr val="333333"/>
                </a:solidFill>
                <a:latin typeface="Arial"/>
              </a:rPr>
              <a:t>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" y="473659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704088" y="5120640"/>
            <a:ext cx="502920" cy="502920"/>
          </a:xfrm>
          <a:prstGeom prst="ellipse">
            <a:avLst/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04088" y="5230368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488289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dirty="0">
                <a:solidFill>
                  <a:srgbClr val="0B4D59"/>
                </a:solidFill>
                <a:latin typeface="Trebuchet MS"/>
              </a:rPr>
              <a:t>HPA </a:t>
            </a:r>
            <a:r>
              <a:rPr sz="1400" b="1" i="0" dirty="0" err="1">
                <a:solidFill>
                  <a:srgbClr val="0B4D59"/>
                </a:solidFill>
                <a:latin typeface="Trebuchet MS"/>
              </a:rPr>
              <a:t>mit</a:t>
            </a:r>
            <a:r>
              <a:rPr sz="1400" b="1" i="0" dirty="0">
                <a:solidFill>
                  <a:srgbClr val="0B4D59"/>
                </a:solidFill>
                <a:latin typeface="Trebuchet MS"/>
              </a:rPr>
              <a:t> </a:t>
            </a:r>
            <a:r>
              <a:rPr sz="1400" b="1" i="0" dirty="0" err="1">
                <a:solidFill>
                  <a:srgbClr val="0B4D59"/>
                </a:solidFill>
                <a:latin typeface="Trebuchet MS"/>
              </a:rPr>
              <a:t>Augenmaß</a:t>
            </a:r>
            <a:endParaRPr sz="1400" b="1" i="0" dirty="0">
              <a:solidFill>
                <a:srgbClr val="0B4D59"/>
              </a:solidFill>
              <a:latin typeface="Trebuchet M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17320" y="524865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 dirty="0">
                <a:solidFill>
                  <a:srgbClr val="333333"/>
                </a:solidFill>
                <a:latin typeface="Arial"/>
              </a:rPr>
              <a:t>An CPU und RAM </a:t>
            </a:r>
            <a:r>
              <a:rPr sz="1150" b="0" i="0" dirty="0" err="1">
                <a:solidFill>
                  <a:srgbClr val="333333"/>
                </a:solidFill>
                <a:latin typeface="Arial"/>
              </a:rPr>
              <a:t>koppeln</a:t>
            </a:r>
            <a:r>
              <a:rPr sz="1150" b="0" i="0" dirty="0">
                <a:solidFill>
                  <a:srgbClr val="333333"/>
                </a:solidFill>
                <a:latin typeface="Arial"/>
              </a:rPr>
              <a:t>, Apache-/PHP-Worker an die Limits </a:t>
            </a:r>
            <a:r>
              <a:rPr sz="1150" b="0" i="0" dirty="0" err="1">
                <a:solidFill>
                  <a:srgbClr val="333333"/>
                </a:solidFill>
                <a:latin typeface="Arial"/>
              </a:rPr>
              <a:t>anpassen</a:t>
            </a:r>
            <a:r>
              <a:rPr sz="1150" b="0" i="0" dirty="0">
                <a:solidFill>
                  <a:srgbClr val="333333"/>
                </a:solidFill>
                <a:latin typeface="Arial"/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55080" y="473659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6556248" y="5120640"/>
            <a:ext cx="502920" cy="502920"/>
          </a:xfrm>
          <a:prstGeom prst="ellipse">
            <a:avLst/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56248" y="5230368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69480" y="4882896"/>
            <a:ext cx="4251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4D59"/>
                </a:solidFill>
                <a:latin typeface="Trebuchet MS"/>
              </a:rPr>
              <a:t>Telemetrie nach Bedarf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69480" y="5248656"/>
            <a:ext cx="4251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Arial"/>
              </a:rPr>
              <a:t>Die OpenTelemetry-Extensions sind optional – gebaut für das ITZBund-Hosting.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0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6B7A80"/>
                </a:solidFill>
                <a:latin typeface="Arial"/>
              </a:rPr>
              <a:t>11 / 1</a:t>
            </a:r>
            <a:r>
              <a:rPr lang="de-DE" sz="900" b="0" i="0" dirty="0">
                <a:solidFill>
                  <a:srgbClr val="6B7A80"/>
                </a:solidFill>
                <a:latin typeface="Arial"/>
              </a:rPr>
              <a:t>4</a:t>
            </a:r>
            <a:endParaRPr sz="900" b="0" i="0" dirty="0">
              <a:solidFill>
                <a:srgbClr val="6B7A8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5210" y="384048"/>
            <a:ext cx="1115568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dirty="0">
                <a:solidFill>
                  <a:srgbClr val="FFFFFF"/>
                </a:solidFill>
                <a:latin typeface="Trebuchet MS"/>
              </a:rPr>
              <a:t>Demo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6DDEC"/>
                </a:solidFill>
                <a:latin typeface="Arial"/>
              </a:rPr>
              <a:t>Von null auf Behörde in drei Befehlen.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737360"/>
            <a:ext cx="5486400" cy="3154680"/>
          </a:xfrm>
          <a:prstGeom prst="roundRect">
            <a:avLst>
              <a:gd name="adj" fmla="val 4500"/>
            </a:avLst>
          </a:prstGeom>
          <a:solidFill>
            <a:srgbClr val="1C2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02920" y="1737360"/>
            <a:ext cx="5486400" cy="310896"/>
          </a:xfrm>
          <a:prstGeom prst="roundRect">
            <a:avLst>
              <a:gd name="adj" fmla="val 4500"/>
            </a:avLst>
          </a:prstGeom>
          <a:solidFill>
            <a:srgbClr val="2A32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" y="1892807"/>
            <a:ext cx="5486400" cy="155448"/>
          </a:xfrm>
          <a:prstGeom prst="rect">
            <a:avLst/>
          </a:prstGeom>
          <a:solidFill>
            <a:srgbClr val="2A32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30936" y="1837943"/>
            <a:ext cx="109728" cy="109728"/>
          </a:xfrm>
          <a:prstGeom prst="ellipse">
            <a:avLst/>
          </a:prstGeom>
          <a:solidFill>
            <a:srgbClr val="780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13816" y="1837943"/>
            <a:ext cx="109728" cy="109728"/>
          </a:xfrm>
          <a:prstGeom prst="ellipse">
            <a:avLst/>
          </a:prstGeom>
          <a:solidFill>
            <a:srgbClr val="F7B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96696" y="1837943"/>
            <a:ext cx="109728" cy="109728"/>
          </a:xfrm>
          <a:prstGeom prst="ellipse">
            <a:avLst/>
          </a:prstGeom>
          <a:solidFill>
            <a:srgbClr val="008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34440" y="1792224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BEC5C9"/>
                </a:solidFill>
                <a:latin typeface="Courier New"/>
              </a:rPr>
              <a:t>bash — demo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194560"/>
            <a:ext cx="5029200" cy="2560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66DDEC"/>
                </a:solidFill>
                <a:latin typeface="Courier New"/>
              </a:rPr>
              <a:t>$ </a:t>
            </a:r>
            <a:r>
              <a:rPr sz="1200" b="0" i="0">
                <a:solidFill>
                  <a:srgbClr val="FFFFFF"/>
                </a:solidFill>
                <a:latin typeface="Courier New"/>
              </a:rPr>
              <a:t>git clone …/gsb11-docker &amp;&amp; cd gsb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66DDEC"/>
                </a:solidFill>
                <a:latin typeface="Courier New"/>
              </a:rPr>
              <a:t>$ </a:t>
            </a:r>
            <a:r>
              <a:rPr sz="1200" b="0" i="0">
                <a:solidFill>
                  <a:srgbClr val="FFFFFF"/>
                </a:solidFill>
                <a:latin typeface="Courier New"/>
              </a:rPr>
              <a:t>cp .env.example .env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66DDEC"/>
                </a:solidFill>
                <a:latin typeface="Courier New"/>
              </a:rPr>
              <a:t>$ </a:t>
            </a:r>
            <a:r>
              <a:rPr sz="1200" b="0" i="0">
                <a:solidFill>
                  <a:srgbClr val="FFFFFF"/>
                </a:solidFill>
                <a:latin typeface="Courier New"/>
              </a:rPr>
              <a:t>./scripts/setup.sh</a:t>
            </a:r>
          </a:p>
          <a:p>
            <a:pPr algn="l">
              <a:lnSpc>
                <a:spcPct val="125000"/>
              </a:lnSpc>
            </a:pPr>
            <a:endParaRPr sz="1200" b="0" i="0">
              <a:solidFill>
                <a:srgbClr val="FFFFFF"/>
              </a:solidFill>
              <a:latin typeface="Courier New"/>
            </a:endParaRP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66DDEC"/>
                </a:solidFill>
                <a:latin typeface="Courier New"/>
              </a:rPr>
              <a:t>✔ Network   gsb      </a:t>
            </a:r>
            <a:r>
              <a:rPr sz="1200" b="0" i="0">
                <a:solidFill>
                  <a:srgbClr val="F3F7FB"/>
                </a:solidFill>
                <a:latin typeface="Courier New"/>
              </a:rPr>
              <a:t>Created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66DDEC"/>
                </a:solidFill>
                <a:latin typeface="Courier New"/>
              </a:rPr>
              <a:t>✔ Container gsb-db   </a:t>
            </a:r>
            <a:r>
              <a:rPr sz="1200" b="0" i="0">
                <a:solidFill>
                  <a:srgbClr val="F3F7FB"/>
                </a:solidFill>
                <a:latin typeface="Courier New"/>
              </a:rPr>
              <a:t>Healthy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66DDEC"/>
                </a:solidFill>
                <a:latin typeface="Courier New"/>
              </a:rPr>
              <a:t>✔ Container gsb-web  </a:t>
            </a:r>
            <a:r>
              <a:rPr sz="1200" b="0" i="0">
                <a:solidFill>
                  <a:srgbClr val="F3F7FB"/>
                </a:solidFill>
                <a:latin typeface="Courier New"/>
              </a:rPr>
              <a:t>Healthy</a:t>
            </a:r>
          </a:p>
          <a:p>
            <a:pPr algn="l">
              <a:lnSpc>
                <a:spcPct val="125000"/>
              </a:lnSpc>
            </a:pPr>
            <a:endParaRPr sz="1200" b="0" i="0">
              <a:solidFill>
                <a:srgbClr val="F3F7FB"/>
              </a:solidFill>
              <a:latin typeface="Courier New"/>
            </a:endParaRP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FFFFFF"/>
                </a:solidFill>
                <a:latin typeface="Courier New"/>
              </a:rPr>
              <a:t>GSB11 ist bereit </a:t>
            </a:r>
            <a:r>
              <a:rPr sz="1200" b="1" i="0">
                <a:solidFill>
                  <a:srgbClr val="66DDEC"/>
                </a:solidFill>
                <a:latin typeface="Courier New"/>
              </a:rPr>
              <a:t>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5029200"/>
            <a:ext cx="54864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F3F7FB"/>
                </a:solidFill>
                <a:latin typeface="Arial"/>
              </a:rPr>
              <a:t>Danach im Browser: die T3UD2026-Landingpage –</a:t>
            </a:r>
          </a:p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F3F7FB"/>
                </a:solidFill>
                <a:latin typeface="Arial"/>
              </a:rPr>
              <a:t>gebaut aus ganz normalen GSB11-Inhaltselementen.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737360"/>
            <a:ext cx="5349240" cy="398678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landing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874519"/>
            <a:ext cx="5074920" cy="371246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355080" y="5870448"/>
            <a:ext cx="5349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BEC5C9"/>
                </a:solidFill>
                <a:latin typeface="Arial"/>
              </a:rPr>
              <a:t>Die T3UD2026-Landingpage – komplett aus GSB11-Bordmitteln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BEC5C9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BEC5C9"/>
                </a:solidFill>
                <a:latin typeface="Arial"/>
              </a:rPr>
              <a:t>1</a:t>
            </a:r>
            <a:r>
              <a:rPr lang="de-DE" sz="900" dirty="0">
                <a:solidFill>
                  <a:srgbClr val="BEC5C9"/>
                </a:solidFill>
                <a:latin typeface="Arial"/>
              </a:rPr>
              <a:t>2/</a:t>
            </a:r>
            <a:r>
              <a:rPr sz="900" b="0" i="0" dirty="0">
                <a:solidFill>
                  <a:srgbClr val="BEC5C9"/>
                </a:solidFill>
                <a:latin typeface="Arial"/>
              </a:rPr>
              <a:t> 1</a:t>
            </a:r>
            <a:r>
              <a:rPr lang="de-DE" sz="900" b="0" i="0" dirty="0">
                <a:solidFill>
                  <a:srgbClr val="BEC5C9"/>
                </a:solidFill>
                <a:latin typeface="Arial"/>
              </a:rPr>
              <a:t>4</a:t>
            </a:r>
            <a:endParaRPr sz="900" b="0" i="0" dirty="0">
              <a:solidFill>
                <a:srgbClr val="BEC5C9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3590" y="385381"/>
            <a:ext cx="1115568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DE" sz="3200" b="1" i="0" dirty="0">
                <a:solidFill>
                  <a:srgbClr val="0B4D59"/>
                </a:solidFill>
                <a:latin typeface="Trebuchet MS"/>
              </a:rPr>
              <a:t>Was kommt noch?...</a:t>
            </a:r>
            <a:endParaRPr sz="3200" b="1" i="0" dirty="0">
              <a:solidFill>
                <a:srgbClr val="0B4D59"/>
              </a:solidFill>
              <a:latin typeface="Trebuchet M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3590" y="1024128"/>
            <a:ext cx="111556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de-DE" sz="1500" b="0" i="0" dirty="0">
                <a:solidFill>
                  <a:srgbClr val="6B7A80"/>
                </a:solidFill>
                <a:latin typeface="Arial"/>
              </a:rPr>
              <a:t>Die Roadmap findet man unter: </a:t>
            </a:r>
            <a:r>
              <a:rPr lang="de-DE" sz="1600" dirty="0">
                <a:effectLst/>
                <a:latin typeface="Helvetica Neue" panose="02000503000000020004" pitchFamily="2" charset="0"/>
                <a:hlinkClick r:id="rId2"/>
              </a:rPr>
              <a:t>https://produkt.gsb.bund.de/gsb11/roadmap-entwicklung</a:t>
            </a:r>
            <a:endParaRPr lang="de-DE" sz="1600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02920" y="162763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04088" y="2011680"/>
            <a:ext cx="502920" cy="502920"/>
          </a:xfrm>
          <a:prstGeom prst="ellipse">
            <a:avLst/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4088" y="2121408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2182517"/>
            <a:ext cx="4251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DE" sz="1400" b="1" i="0" dirty="0">
                <a:solidFill>
                  <a:srgbClr val="0B4D59"/>
                </a:solidFill>
                <a:latin typeface="Trebuchet MS"/>
              </a:rPr>
              <a:t>Upgrade auf Version 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62763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556248" y="2011680"/>
            <a:ext cx="502920" cy="502920"/>
          </a:xfrm>
          <a:prstGeom prst="ellipse">
            <a:avLst/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56248" y="2121408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480" y="2155418"/>
            <a:ext cx="4251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DE" sz="1400" b="1" dirty="0">
                <a:solidFill>
                  <a:srgbClr val="0B4D59"/>
                </a:solidFill>
                <a:latin typeface="Trebuchet MS"/>
              </a:rPr>
              <a:t>Georedundanz</a:t>
            </a:r>
            <a:endParaRPr sz="1400" b="1" i="0" dirty="0">
              <a:solidFill>
                <a:srgbClr val="0B4D59"/>
              </a:solidFill>
              <a:latin typeface="Trebuchet M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2920" y="318211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Oval 14"/>
          <p:cNvSpPr/>
          <p:nvPr/>
        </p:nvSpPr>
        <p:spPr>
          <a:xfrm>
            <a:off x="704088" y="3566160"/>
            <a:ext cx="502920" cy="502920"/>
          </a:xfrm>
          <a:prstGeom prst="ellipse">
            <a:avLst/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04088" y="3675887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3709898"/>
            <a:ext cx="4251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DE" sz="1400" b="1" i="0" dirty="0" err="1">
                <a:solidFill>
                  <a:srgbClr val="0B4D59"/>
                </a:solidFill>
                <a:latin typeface="Trebuchet MS"/>
              </a:rPr>
              <a:t>SightMetrics</a:t>
            </a:r>
            <a:r>
              <a:rPr lang="de-DE" sz="1400" b="1" i="0" dirty="0">
                <a:solidFill>
                  <a:srgbClr val="0B4D59"/>
                </a:solidFill>
                <a:latin typeface="Trebuchet MS"/>
              </a:rPr>
              <a:t> (Alternative zu </a:t>
            </a:r>
            <a:r>
              <a:rPr lang="de-DE" sz="1400" b="1" i="0" dirty="0" err="1">
                <a:solidFill>
                  <a:srgbClr val="0B4D59"/>
                </a:solidFill>
                <a:latin typeface="Trebuchet MS"/>
              </a:rPr>
              <a:t>Matomo</a:t>
            </a:r>
            <a:r>
              <a:rPr lang="de-DE" sz="1400" b="1" i="0" dirty="0">
                <a:solidFill>
                  <a:srgbClr val="0B4D59"/>
                </a:solidFill>
                <a:latin typeface="Trebuchet MS"/>
              </a:rPr>
              <a:t>)</a:t>
            </a:r>
            <a:endParaRPr sz="1400" b="1" i="0" dirty="0">
              <a:solidFill>
                <a:srgbClr val="0B4D59"/>
              </a:solidFill>
              <a:latin typeface="Trebuchet M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355080" y="3182112"/>
            <a:ext cx="5349240" cy="1280160"/>
          </a:xfrm>
          <a:prstGeom prst="roundRect">
            <a:avLst>
              <a:gd name="adj" fmla="val 9000"/>
            </a:avLst>
          </a:prstGeom>
          <a:solidFill>
            <a:srgbClr val="F3F7FB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556248" y="3566160"/>
            <a:ext cx="502920" cy="502920"/>
          </a:xfrm>
          <a:prstGeom prst="ellipse">
            <a:avLst/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56248" y="3675887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69480" y="3728185"/>
            <a:ext cx="4251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DE" sz="1400" b="1" dirty="0">
                <a:solidFill>
                  <a:srgbClr val="0B4D59"/>
                </a:solidFill>
                <a:latin typeface="Trebuchet MS"/>
              </a:rPr>
              <a:t>Newsletter</a:t>
            </a:r>
            <a:endParaRPr sz="1400" b="1" i="0" dirty="0">
              <a:solidFill>
                <a:srgbClr val="0B4D59"/>
              </a:solidFill>
              <a:latin typeface="Trebuchet M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04088" y="5120640"/>
            <a:ext cx="502920" cy="502920"/>
          </a:xfrm>
          <a:prstGeom prst="ellipse">
            <a:avLst/>
          </a:prstGeom>
          <a:solidFill>
            <a:srgbClr val="0B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04088" y="5230368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Trebuchet MS"/>
              </a:rPr>
              <a:t>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007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0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de-DE" sz="900" b="0" i="0" dirty="0">
                <a:solidFill>
                  <a:srgbClr val="6B7A80"/>
                </a:solidFill>
                <a:latin typeface="Arial"/>
              </a:rPr>
              <a:t>13</a:t>
            </a:r>
            <a:r>
              <a:rPr sz="900" b="0" i="0" dirty="0">
                <a:solidFill>
                  <a:srgbClr val="6B7A80"/>
                </a:solidFill>
                <a:latin typeface="Arial"/>
              </a:rPr>
              <a:t> / 1</a:t>
            </a:r>
            <a:r>
              <a:rPr lang="de-DE" sz="900" b="0" i="0" dirty="0">
                <a:solidFill>
                  <a:srgbClr val="6B7A80"/>
                </a:solidFill>
                <a:latin typeface="Arial"/>
              </a:rPr>
              <a:t>4</a:t>
            </a:r>
            <a:endParaRPr sz="900" b="0" i="0" dirty="0">
              <a:solidFill>
                <a:srgbClr val="6B7A80"/>
              </a:solidFill>
              <a:latin typeface="Arial"/>
            </a:endParaRP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0DFCCB5B-D5DD-631D-C1A2-1F6A8B93279E}"/>
              </a:ext>
            </a:extLst>
          </p:cNvPr>
          <p:cNvSpPr txBox="1"/>
          <p:nvPr/>
        </p:nvSpPr>
        <p:spPr>
          <a:xfrm>
            <a:off x="1417320" y="5275528"/>
            <a:ext cx="4251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DE" sz="1400" b="1" dirty="0">
                <a:solidFill>
                  <a:srgbClr val="0B4D59"/>
                </a:solidFill>
                <a:latin typeface="Trebuchet MS"/>
              </a:rPr>
              <a:t>…</a:t>
            </a:r>
            <a:endParaRPr sz="1400" b="1" i="0" dirty="0">
              <a:solidFill>
                <a:srgbClr val="0B4D59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618795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0" y="384048"/>
            <a:ext cx="12184947" cy="68542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84048"/>
            <a:ext cx="11155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Trebuchet MS"/>
              </a:rPr>
              <a:t>Drei Dinge zum Mitnehmen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987552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6DDEC"/>
                </a:solidFill>
                <a:latin typeface="Arial"/>
              </a:rPr>
              <a:t>Mehr braucht es ehrlich gesagt nicht.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691640"/>
            <a:ext cx="3557016" cy="2103120"/>
          </a:xfrm>
          <a:prstGeom prst="roundRect">
            <a:avLst>
              <a:gd name="adj" fmla="val 8000"/>
            </a:avLst>
          </a:prstGeom>
          <a:solidFill>
            <a:srgbClr val="114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" y="1691640"/>
            <a:ext cx="3557016" cy="109728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58952" y="1965960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1" i="0">
                <a:solidFill>
                  <a:srgbClr val="FFFFFF"/>
                </a:solidFill>
                <a:latin typeface="Trebuchet MS"/>
              </a:rPr>
              <a:t>Nur ein create-project entfernt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783033"/>
            <a:ext cx="30632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 dirty="0" err="1">
                <a:solidFill>
                  <a:srgbClr val="F3F7FB"/>
                </a:solidFill>
                <a:latin typeface="Arial"/>
              </a:rPr>
              <a:t>Alle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GSB11-Pakete 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sind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öffentlich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– Composer und 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zwei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Container 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genügen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für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den Start.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691640"/>
            <a:ext cx="3557016" cy="2103120"/>
          </a:xfrm>
          <a:prstGeom prst="roundRect">
            <a:avLst>
              <a:gd name="adj" fmla="val 8000"/>
            </a:avLst>
          </a:prstGeom>
          <a:solidFill>
            <a:srgbClr val="114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15968" y="1691640"/>
            <a:ext cx="3557016" cy="109728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1965960"/>
            <a:ext cx="3063240" cy="7580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1" i="0" dirty="0">
                <a:solidFill>
                  <a:srgbClr val="FFFFFF"/>
                </a:solidFill>
                <a:latin typeface="Trebuchet MS"/>
              </a:rPr>
              <a:t>Compose </a:t>
            </a:r>
            <a:r>
              <a:rPr sz="1600" b="1" i="0" dirty="0" err="1">
                <a:solidFill>
                  <a:srgbClr val="FFFFFF"/>
                </a:solidFill>
                <a:latin typeface="Trebuchet MS"/>
              </a:rPr>
              <a:t>für</a:t>
            </a:r>
            <a:r>
              <a:rPr sz="1600" b="1" i="0" dirty="0">
                <a:solidFill>
                  <a:srgbClr val="FFFFFF"/>
                </a:solidFill>
                <a:latin typeface="Trebuchet MS"/>
              </a:rPr>
              <a:t> die Demo</a:t>
            </a:r>
            <a:r>
              <a:rPr lang="de-DE" sz="1600" b="1" i="0" dirty="0">
                <a:solidFill>
                  <a:srgbClr val="FFFFFF"/>
                </a:solidFill>
                <a:latin typeface="Trebuchet MS"/>
              </a:rPr>
              <a:t> und kleine Projekte</a:t>
            </a:r>
            <a:r>
              <a:rPr sz="1600" b="1" i="0" dirty="0">
                <a:solidFill>
                  <a:srgbClr val="FFFFFF"/>
                </a:solidFill>
                <a:latin typeface="Trebuchet MS"/>
              </a:rPr>
              <a:t>, K8s </a:t>
            </a:r>
            <a:r>
              <a:rPr sz="1600" b="1" i="0" dirty="0" err="1">
                <a:solidFill>
                  <a:srgbClr val="FFFFFF"/>
                </a:solidFill>
                <a:latin typeface="Trebuchet MS"/>
              </a:rPr>
              <a:t>für</a:t>
            </a:r>
            <a:r>
              <a:rPr sz="1600" b="1" i="0" dirty="0">
                <a:solidFill>
                  <a:srgbClr val="FFFFFF"/>
                </a:solidFill>
                <a:latin typeface="Trebuchet MS"/>
              </a:rPr>
              <a:t> die Last</a:t>
            </a:r>
            <a:r>
              <a:rPr lang="de-DE" sz="1600" b="1" dirty="0">
                <a:solidFill>
                  <a:srgbClr val="FFFFFF"/>
                </a:solidFill>
                <a:latin typeface="Trebuchet MS"/>
              </a:rPr>
              <a:t> und Großprojekte</a:t>
            </a:r>
            <a:endParaRPr sz="1600" b="1" i="0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2783033"/>
            <a:ext cx="30632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 dirty="0" err="1">
                <a:solidFill>
                  <a:srgbClr val="F3F7FB"/>
                </a:solidFill>
                <a:latin typeface="Arial"/>
              </a:rPr>
              <a:t>Gleiche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Images, 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gleiches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Env-Mapping – der 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Weg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in den Cluster 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ist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kurz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9016" y="1691640"/>
            <a:ext cx="3557016" cy="2103120"/>
          </a:xfrm>
          <a:prstGeom prst="roundRect">
            <a:avLst>
              <a:gd name="adj" fmla="val 8000"/>
            </a:avLst>
          </a:prstGeom>
          <a:solidFill>
            <a:srgbClr val="114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29016" y="1691640"/>
            <a:ext cx="3557016" cy="109728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85048" y="1965960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1" i="0">
                <a:solidFill>
                  <a:srgbClr val="FFFFFF"/>
                </a:solidFill>
                <a:latin typeface="Trebuchet MS"/>
              </a:rPr>
              <a:t>Env-Vars machen den GSB cloud-ready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75904" y="2743200"/>
            <a:ext cx="30632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 dirty="0">
                <a:solidFill>
                  <a:srgbClr val="F3F7FB"/>
                </a:solidFill>
                <a:latin typeface="Arial"/>
              </a:rPr>
              <a:t>TYPO3__*-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Variablen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plus Site-Settings 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statt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Handarbeit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 in Config-</a:t>
            </a:r>
            <a:r>
              <a:rPr sz="1200" b="0" i="0" dirty="0" err="1">
                <a:solidFill>
                  <a:srgbClr val="F3F7FB"/>
                </a:solidFill>
                <a:latin typeface="Arial"/>
              </a:rPr>
              <a:t>Dateien</a:t>
            </a:r>
            <a:r>
              <a:rPr sz="1200" b="0" i="0" dirty="0">
                <a:solidFill>
                  <a:srgbClr val="F3F7FB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51960"/>
            <a:ext cx="11155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66DDEC"/>
                </a:solidFill>
                <a:latin typeface="Trebuchet MS"/>
              </a:rPr>
              <a:t>WEITERLESEN &amp; NACHBAUEN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4633920"/>
            <a:ext cx="11155680" cy="10785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 dirty="0">
                <a:solidFill>
                  <a:srgbClr val="FFFFFF"/>
                </a:solidFill>
                <a:latin typeface="Courier New"/>
              </a:rPr>
              <a:t>gitlab.opencode.de/</a:t>
            </a:r>
            <a:r>
              <a:rPr sz="1300" b="0" i="0" dirty="0" err="1">
                <a:solidFill>
                  <a:srgbClr val="FFFFFF"/>
                </a:solidFill>
                <a:latin typeface="Courier New"/>
              </a:rPr>
              <a:t>bmi</a:t>
            </a:r>
            <a:r>
              <a:rPr sz="1300" b="0" i="0" dirty="0">
                <a:solidFill>
                  <a:srgbClr val="FFFFFF"/>
                </a:solidFill>
                <a:latin typeface="Courier New"/>
              </a:rPr>
              <a:t>/government-site-builder-11</a:t>
            </a:r>
          </a:p>
          <a:p>
            <a:pPr algn="l">
              <a:lnSpc>
                <a:spcPct val="135000"/>
              </a:lnSpc>
            </a:pPr>
            <a:r>
              <a:rPr sz="1300" b="0" i="0" dirty="0">
                <a:solidFill>
                  <a:srgbClr val="FFFFFF"/>
                </a:solidFill>
                <a:latin typeface="Courier New"/>
              </a:rPr>
              <a:t>packagist.org/packages/</a:t>
            </a:r>
            <a:r>
              <a:rPr sz="1300" b="0" i="0" dirty="0" err="1">
                <a:solidFill>
                  <a:srgbClr val="FFFFFF"/>
                </a:solidFill>
                <a:latin typeface="Courier New"/>
              </a:rPr>
              <a:t>itzbund</a:t>
            </a:r>
            <a:r>
              <a:rPr sz="1300" b="0" i="0" dirty="0">
                <a:solidFill>
                  <a:srgbClr val="FFFFFF"/>
                </a:solidFill>
                <a:latin typeface="Courier New"/>
              </a:rPr>
              <a:t>/gsb-</a:t>
            </a:r>
            <a:r>
              <a:rPr sz="1300" b="0" i="0" dirty="0" err="1">
                <a:solidFill>
                  <a:srgbClr val="FFFFFF"/>
                </a:solidFill>
                <a:latin typeface="Courier New"/>
              </a:rPr>
              <a:t>sitepackage</a:t>
            </a:r>
            <a:endParaRPr sz="1300" b="0" i="0" dirty="0">
              <a:solidFill>
                <a:srgbClr val="FFFFFF"/>
              </a:solidFill>
              <a:latin typeface="Courier New"/>
            </a:endParaRPr>
          </a:p>
          <a:p>
            <a:pPr algn="l">
              <a:lnSpc>
                <a:spcPct val="135000"/>
              </a:lnSpc>
            </a:pPr>
            <a:r>
              <a:rPr lang="de-DE" sz="1300" b="0" i="0" dirty="0">
                <a:solidFill>
                  <a:srgbClr val="FFFFFF"/>
                </a:solidFill>
                <a:latin typeface="Courier New"/>
              </a:rPr>
              <a:t>https://github.com/marcel-fratczak/t3ud-gsb11-docker</a:t>
            </a:r>
            <a:r>
              <a:rPr lang="de-DE" sz="1300" dirty="0">
                <a:solidFill>
                  <a:srgbClr val="FFFFFF"/>
                </a:solidFill>
                <a:latin typeface="Courier New"/>
              </a:rPr>
              <a:t> </a:t>
            </a:r>
            <a:r>
              <a:rPr sz="1200" b="0" i="0" dirty="0">
                <a:solidFill>
                  <a:srgbClr val="BEC5C9"/>
                </a:solidFill>
                <a:latin typeface="Arial"/>
              </a:rPr>
              <a:t>← </a:t>
            </a:r>
            <a:r>
              <a:rPr lang="de-DE" sz="1200" b="0" i="0" dirty="0">
                <a:solidFill>
                  <a:srgbClr val="BEC5C9"/>
                </a:solidFill>
                <a:latin typeface="Arial"/>
              </a:rPr>
              <a:t>GSB11 </a:t>
            </a:r>
            <a:r>
              <a:rPr lang="de-DE" sz="1200" b="0" i="0" dirty="0" err="1">
                <a:solidFill>
                  <a:srgbClr val="BEC5C9"/>
                </a:solidFill>
                <a:latin typeface="Arial"/>
              </a:rPr>
              <a:t>Dockercontainer</a:t>
            </a:r>
            <a:r>
              <a:rPr lang="de-DE" sz="1200" b="0" i="0" dirty="0">
                <a:solidFill>
                  <a:srgbClr val="BEC5C9"/>
                </a:solidFill>
                <a:latin typeface="Arial"/>
              </a:rPr>
              <a:t> ink</a:t>
            </a:r>
            <a:r>
              <a:rPr lang="de-DE" sz="1200" dirty="0">
                <a:solidFill>
                  <a:srgbClr val="BEC5C9"/>
                </a:solidFill>
                <a:latin typeface="Arial"/>
              </a:rPr>
              <a:t>l. Demo für die TYPO3 University Days 2026</a:t>
            </a:r>
            <a:endParaRPr lang="de-DE" sz="1200" b="0" i="0" dirty="0">
              <a:solidFill>
                <a:srgbClr val="BEC5C9"/>
              </a:solidFill>
              <a:latin typeface="Arial"/>
            </a:endParaRPr>
          </a:p>
          <a:p>
            <a:pPr algn="l">
              <a:lnSpc>
                <a:spcPct val="135000"/>
              </a:lnSpc>
            </a:pPr>
            <a:r>
              <a:rPr lang="de-DE" sz="1300" dirty="0">
                <a:solidFill>
                  <a:srgbClr val="FFFFFF"/>
                </a:solidFill>
                <a:latin typeface="Courier New"/>
              </a:rPr>
              <a:t>https://github.com/marcel-fratczak/GSB11-SightMetrics </a:t>
            </a:r>
            <a:r>
              <a:rPr lang="de-DE" sz="1400" b="0" i="0" dirty="0">
                <a:solidFill>
                  <a:srgbClr val="BEC5C9"/>
                </a:solidFill>
                <a:latin typeface="Arial"/>
              </a:rPr>
              <a:t>←</a:t>
            </a:r>
            <a:r>
              <a:rPr lang="de-DE" sz="1300" dirty="0">
                <a:solidFill>
                  <a:srgbClr val="FFFFFF"/>
                </a:solidFill>
                <a:latin typeface="Courier New"/>
              </a:rPr>
              <a:t> </a:t>
            </a:r>
            <a:r>
              <a:rPr lang="de-DE" sz="1200" b="0" i="0" dirty="0">
                <a:solidFill>
                  <a:srgbClr val="BEC5C9"/>
                </a:solidFill>
                <a:latin typeface="Arial"/>
              </a:rPr>
              <a:t>GSB11 </a:t>
            </a:r>
            <a:r>
              <a:rPr lang="de-DE" sz="1200" b="0" i="0" dirty="0" err="1">
                <a:solidFill>
                  <a:srgbClr val="BEC5C9"/>
                </a:solidFill>
                <a:latin typeface="Arial"/>
              </a:rPr>
              <a:t>Dockercontainer</a:t>
            </a:r>
            <a:r>
              <a:rPr lang="de-DE" sz="1200" b="0" i="0" dirty="0">
                <a:solidFill>
                  <a:srgbClr val="BEC5C9"/>
                </a:solidFill>
                <a:latin typeface="Arial"/>
              </a:rPr>
              <a:t> </a:t>
            </a:r>
            <a:r>
              <a:rPr lang="de-DE" sz="1200" dirty="0">
                <a:solidFill>
                  <a:srgbClr val="BEC5C9"/>
                </a:solidFill>
                <a:latin typeface="Arial"/>
              </a:rPr>
              <a:t>für die T3UDs inkl. </a:t>
            </a:r>
            <a:r>
              <a:rPr lang="de-DE" sz="1200" dirty="0" err="1">
                <a:solidFill>
                  <a:srgbClr val="BEC5C9"/>
                </a:solidFill>
                <a:latin typeface="Arial"/>
              </a:rPr>
              <a:t>SightMetrics</a:t>
            </a:r>
            <a:r>
              <a:rPr lang="de-DE" sz="1200" dirty="0">
                <a:solidFill>
                  <a:srgbClr val="BEC5C9"/>
                </a:solidFill>
                <a:latin typeface="Arial"/>
              </a:rPr>
              <a:t> (</a:t>
            </a:r>
            <a:r>
              <a:rPr lang="de-DE" sz="1200" dirty="0" err="1">
                <a:solidFill>
                  <a:srgbClr val="BEC5C9"/>
                </a:solidFill>
                <a:latin typeface="Arial"/>
              </a:rPr>
              <a:t>Matomo</a:t>
            </a:r>
            <a:r>
              <a:rPr lang="de-DE" sz="1200" dirty="0">
                <a:solidFill>
                  <a:srgbClr val="BEC5C9"/>
                </a:solidFill>
                <a:latin typeface="Arial"/>
              </a:rPr>
              <a:t>-Alternative)</a:t>
            </a:r>
            <a:endParaRPr sz="1200" dirty="0">
              <a:solidFill>
                <a:srgbClr val="FFFFFF"/>
              </a:solidFill>
              <a:latin typeface="Courier New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88720" y="5833872"/>
            <a:ext cx="100584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dirty="0" err="1">
                <a:solidFill>
                  <a:srgbClr val="FFFFFF"/>
                </a:solidFill>
                <a:latin typeface="Arial"/>
              </a:rPr>
              <a:t>Fragen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?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Jetzt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–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oder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gleich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beim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Kaffee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. </a:t>
            </a:r>
            <a:r>
              <a:rPr sz="1400" b="0" i="1" dirty="0" err="1">
                <a:solidFill>
                  <a:srgbClr val="80CDEC"/>
                </a:solidFill>
                <a:latin typeface="Arial"/>
              </a:rPr>
              <a:t>Verwaltung</a:t>
            </a:r>
            <a:r>
              <a:rPr sz="1400" b="0" i="1" dirty="0">
                <a:solidFill>
                  <a:srgbClr val="80CDEC"/>
                </a:solidFill>
                <a:latin typeface="Arial"/>
              </a:rPr>
              <a:t> </a:t>
            </a:r>
            <a:r>
              <a:rPr sz="1400" b="0" i="1" dirty="0" err="1">
                <a:solidFill>
                  <a:srgbClr val="80CDEC"/>
                </a:solidFill>
                <a:latin typeface="Arial"/>
              </a:rPr>
              <a:t>kann</a:t>
            </a:r>
            <a:r>
              <a:rPr sz="1400" b="0" i="1" dirty="0">
                <a:solidFill>
                  <a:srgbClr val="80CDEC"/>
                </a:solidFill>
                <a:latin typeface="Arial"/>
              </a:rPr>
              <a:t> Cloud – </a:t>
            </a:r>
            <a:r>
              <a:rPr lang="de-DE" sz="1400" b="0" i="1" dirty="0">
                <a:solidFill>
                  <a:srgbClr val="80CDEC"/>
                </a:solidFill>
                <a:latin typeface="Arial"/>
              </a:rPr>
              <a:t>A</a:t>
            </a:r>
            <a:r>
              <a:rPr sz="1400" b="0" i="1" dirty="0" err="1">
                <a:solidFill>
                  <a:srgbClr val="80CDEC"/>
                </a:solidFill>
                <a:latin typeface="Arial"/>
              </a:rPr>
              <a:t>ntworten</a:t>
            </a:r>
            <a:r>
              <a:rPr sz="1400" b="0" i="1" dirty="0">
                <a:solidFill>
                  <a:srgbClr val="80CDEC"/>
                </a:solidFill>
                <a:latin typeface="Arial"/>
              </a:rPr>
              <a:t> </a:t>
            </a:r>
            <a:r>
              <a:rPr sz="1400" b="0" i="1" dirty="0" err="1">
                <a:solidFill>
                  <a:srgbClr val="80CDEC"/>
                </a:solidFill>
                <a:latin typeface="Arial"/>
              </a:rPr>
              <a:t>auch</a:t>
            </a:r>
            <a:r>
              <a:rPr sz="1400" b="0" i="1" dirty="0">
                <a:solidFill>
                  <a:srgbClr val="80CDEC"/>
                </a:solidFill>
                <a:latin typeface="Arial"/>
              </a:rPr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519672"/>
            <a:ext cx="118872" cy="118872"/>
          </a:xfrm>
          <a:prstGeom prst="rect">
            <a:avLst/>
          </a:prstGeom>
          <a:solidFill>
            <a:srgbClr val="66D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3232" y="645566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BEC5C9"/>
                </a:solidFill>
                <a:latin typeface="Arial"/>
              </a:rPr>
              <a:t>GSB11 · Docker &amp; Kubernetes · TYPO3 University Days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040" y="6455664"/>
            <a:ext cx="1069848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dirty="0">
                <a:solidFill>
                  <a:srgbClr val="BEC5C9"/>
                </a:solidFill>
                <a:latin typeface="Arial"/>
              </a:rPr>
              <a:t>1</a:t>
            </a:r>
            <a:r>
              <a:rPr lang="de-DE" sz="900" b="0" i="0" dirty="0">
                <a:solidFill>
                  <a:srgbClr val="BEC5C9"/>
                </a:solidFill>
                <a:latin typeface="Arial"/>
              </a:rPr>
              <a:t>4</a:t>
            </a:r>
            <a:r>
              <a:rPr sz="900" b="0" i="0" dirty="0">
                <a:solidFill>
                  <a:srgbClr val="BEC5C9"/>
                </a:solidFill>
                <a:latin typeface="Arial"/>
              </a:rPr>
              <a:t> / 1</a:t>
            </a:r>
            <a:r>
              <a:rPr lang="de-DE" sz="900" b="0" i="0" dirty="0">
                <a:solidFill>
                  <a:srgbClr val="BEC5C9"/>
                </a:solidFill>
                <a:latin typeface="Arial"/>
              </a:rPr>
              <a:t>4</a:t>
            </a:r>
            <a:endParaRPr sz="900" b="0" i="0" dirty="0">
              <a:solidFill>
                <a:srgbClr val="BEC5C9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1738</Words>
  <Application>Microsoft Office PowerPoint</Application>
  <PresentationFormat>Breitbild</PresentationFormat>
  <Paragraphs>257</Paragraphs>
  <Slides>14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Helvetica Neue</vt:lpstr>
      <vt:lpstr>Trebuchet MS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GSB11 installieren &amp; betreiben – Docker &amp; Kubernetes</dc:title>
  <dc:subject/>
  <dc:creator>T3UD2026</dc:creator>
  <cp:keywords/>
  <dc:description>generated using python-pptx</dc:description>
  <cp:lastModifiedBy>Fratczak, Marcel (ITZBund K, IV B 2)</cp:lastModifiedBy>
  <cp:revision>20</cp:revision>
  <dcterms:created xsi:type="dcterms:W3CDTF">2013-01-27T09:14:16Z</dcterms:created>
  <dcterms:modified xsi:type="dcterms:W3CDTF">2026-09-18T12:57:44Z</dcterms:modified>
  <cp:category/>
</cp:coreProperties>
</file>