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0:00 | Begrüßung. Wer wir sind, warum wir hier stehen. Nicht mit dem Produkt anfangen, sondern mit der Frage.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1:00 | Der Einstieg. Hochschulen investieren in Kampagnen und Sichtbarkeit. Der Bruch passiert danach, auf der eigenen Website.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3:00 | Die vier Hürden ansprechen, nicht vorlesen. Publikum abholen: Wer kennt das aus der eigenen Hochschule?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6:00 | Die Kernaussage. Hier langsam werden. Das ist der Satz, den die Leute mitnehmen sollen.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7:30 | Der wichtigste Punkt für die IT im Publikum. PlusCampus ersetzt nichts, es liegt davor. HISinOne bleibt führend.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10:30 | Die vier kurz vorstellen. Sie tragen den Rest des Vortrags, deshalb hier Gesichter zeigen.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11:00 | Erster Akt. Der einfachste Fall, aber der mit dem größten Hebel fürs Marketing.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12:00 | Kampagnenlink und QR-Code sind hier das Verkaufsargument. Marketing und IT hören beide zu.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16:00 | Zweiter Akt. Der häufigere Fall, und der, an dem Hochschulwebsites scheitern.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17:00 | NC-Werte klar als Orientierung benennen, nie als Zusage. Das ist der Punkt, an dem Justiziariate hellhörig werden.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21:00 | Dritter Akt. Hier wird es ehrlich, und genau das überzeugt.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22:00 | Beide brauchen Einordnung, nicht Automatik.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25:00 | Erfahrungsgemäß die glaubwürdigste Folie des Vortrags. Ruhig Zeit lassen.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28:00 | Der Bruch in der Dramaturgie. Bis hier ging es um Wege, jetzt um die Menschen dahinter.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29:00 | Wichtig für das Publikum: quellenbasiert, keine freie KI-Antwort.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32:00 | Für Hochschulen der häufigste Einwand, deshalb offensiv vor der Frage ansprechen.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34:30 | Die Innensicht. Hier sitzen Verwaltung und Studienberatung im Publikum, die Entlastung ist ihr Argument.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36:30 | Kurz halten, das ist Handwerk. Der vierte Punkt ist der wichtigste: Niemand kauft Funktionen, die er nicht braucht.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38:00 | Die fünf Basismodule gemeinsam zeigen. Hinweis: einzeln oder als Paket buchbar.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39:00 | Die erweiterten Module als Ausblick zeigen. Mehrere Sprachen können zusätzlich gebucht werden.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39:30 | Auftaktworkshop als niedrigschwelliger Einstieg.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41:00 | Einladung an den Stand. Preise ausdrücklich dort verorten. Danach Fragen.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Abschluss. Folie stehen lassen, solange Fragen kommen. Die Leute fotografieren den Code, das braucht ein paar Sekunden.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57F5A-782C-4AFF-BA91-942787E97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69C88D-BDAD-4042-98D4-B1DFB0694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D038A-E912-478F-A442-65E8985163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DD724-D9D4-4BCA-813F-DF9FD051DAB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8E07E-A9A1-4AFC-AAAB-3D5967C914F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DB7B-9442-4A5F-8805-46CBDA436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8C155-ACB3-4C62-A338-1F6F4E67C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CF1974-E49D-4F4F-8D53-B3E68C7A4B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557BC-2194-427F-BE3E-65E45B8183D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CA3F5F-D7D2-40D2-AA7D-48398B5EBC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297BF-A313-427A-ABCE-99CF2227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3E9F4-0E4F-4A70-82DA-578930FAB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AD2050-CBB9-44A5-80F1-BFBCACDBF6B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CDA82D-BEA2-4B26-B87A-21C598FC577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67C42-A09E-4B64-AA39-4B64DC16F6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BFBCD-57BE-4F67-A089-B353DEBE6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092D34-F26D-4C1B-B83E-953A9FF75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B526E2-7001-4C1F-9379-6DBD1AF752A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8F4429-E3C2-462C-8197-A257978E449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8F6163-3AEB-41F5-91D1-8A96373135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DDA4CE-18AB-49A0-8243-D48A8221C2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F6F77-7A85-4B03-BC45-35F2904EA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FE412-B298-4D3A-A85C-58286B688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7F8CCE-F0E9-4AC2-ACB9-AF3EBD40FE7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FCB2B8-CF5D-41DF-A6B6-D21E743D473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3C4D3D-A075-4189-BE30-BE59DB05336F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3E78DD-D155-42CB-9670-670A4D73929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FBDB94-14C5-4820-958E-4299A302542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5B720-2A2D-4DFF-9E62-D507BAFFA2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7D73B-8113-4D2D-BBE0-6E7DE473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F2D90E-A4C3-44F0-8FCD-204C136608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EFA9D6-1CAE-446D-A757-1C0075DD0DE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7E659-2023-41B3-B34E-2C06D4B123C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B99E5E-BA9B-44EA-83FA-1FA850E8E52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AE4E7-EB84-4FBD-B250-1703F7763B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02E38-1628-4731-B66A-E57737FC6D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A0A9-C841-42AA-B7CD-AD61B922E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9F00D-4A60-4025-A99E-DE562545A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8AE11-5D72-4A02-91D1-E514BFC48AD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92E8F7-D070-45CF-94DA-717909C001A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280FA-EEA6-4653-82DE-B951E93997E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25B1B-B771-4D55-814C-308F0A9C505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55CDF-2BE6-40AA-A464-4E431B538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E435368-BDA8-4A91-BF2E-754034F6D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B0473-2F5D-4224-9C00-7E64E914895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00346F-7B9F-4B5D-A45A-F7CB40F6EB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0333C-1B2C-4E5B-9688-61910CB684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C1AF1-01A8-4BB5-83AC-7EF99EBB9D8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01DEE-AE85-4722-834A-51784E589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1CCDA1-8467-4FD4-90F1-E0A7318C8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94D62E-C4DE-40E0-B558-6D9F8E1258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F09E9-DA43-45BA-9F06-222512F66C4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3B028-051B-416F-912C-E59955680C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40F4B4C-D39C-427B-8A59-7FD118D08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3D0FA-23D9-4854-9481-70212319C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FDD9E-A67B-4E4E-BEAE-51F6C1F77C9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3169B-926F-490F-8DCE-8E44302A565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893140-B2D7-460B-87E7-7C49ACC25A2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66D198-FF43-4F47-AD42-FE40C30FF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FF250-E5B3-4409-B893-70E0DD39B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5E39D-C881-4D5C-BB6F-C531C703CA1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16.09.26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49F70C-8A33-456F-A579-C5971B7BEDD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4100D-ACAF-4C0D-AFFC-A48F7CEA0EE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B0A70E-696F-4B46-9A41-4F69FE4D2DA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FF2D9B"/>
              </a:gs>
              <a:gs pos="100000">
                <a:srgbClr val="0015FF"/>
              </a:gs>
            </a:gsLst>
            <a:lin ang="183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70CA57-BED6-48B8-866C-4266FA6356FD}"/>
              </a:ext>
            </a:extLst>
          </p:cNvPr>
          <p:cNvSpPr>
            <a:spLocks noGrp="1"/>
          </p:cNvSpPr>
          <p:nvPr/>
        </p:nvSpPr>
        <p:spPr>
          <a:xfrm>
            <a:off x="868680" y="50292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7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[+] Pluswerk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2A5549-DF96-4F70-BE5F-2981567ECD1E}"/>
              </a:ext>
            </a:extLst>
          </p:cNvPr>
          <p:cNvSpPr>
            <a:spLocks noGrp="1"/>
          </p:cNvSpPr>
          <p:nvPr/>
        </p:nvSpPr>
        <p:spPr>
          <a:xfrm>
            <a:off x="6293815" y="548640"/>
            <a:ext cx="5029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110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TYPO3 University Days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EF21F6-540A-4891-96FD-452C7D181F11}"/>
              </a:ext>
            </a:extLst>
          </p:cNvPr>
          <p:cNvSpPr>
            <a:spLocks noGrp="1"/>
          </p:cNvSpPr>
          <p:nvPr/>
        </p:nvSpPr>
        <p:spPr>
          <a:xfrm>
            <a:off x="868680" y="233172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PLUSCAMPUS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D227E9-4971-4F76-83D8-480C876136B2}"/>
              </a:ext>
            </a:extLst>
          </p:cNvPr>
          <p:cNvSpPr>
            <a:spLocks noGrp="1"/>
          </p:cNvSpPr>
          <p:nvPr/>
        </p:nvSpPr>
        <p:spPr>
          <a:xfrm>
            <a:off x="868680" y="2743200"/>
            <a:ext cx="10454335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40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Der verständliche Weg von Studieninteresse zur Bewerbung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89A633-9E05-4F62-B95D-36DC4F0B0231}"/>
              </a:ext>
            </a:extLst>
          </p:cNvPr>
          <p:cNvSpPr>
            <a:spLocks noGrp="1"/>
          </p:cNvSpPr>
          <p:nvPr/>
        </p:nvSpPr>
        <p:spPr>
          <a:xfrm>
            <a:off x="868680" y="4663440"/>
            <a:ext cx="2011680" cy="1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089588-6094-4C84-8356-B1BBF42DDDDA}"/>
              </a:ext>
            </a:extLst>
          </p:cNvPr>
          <p:cNvSpPr>
            <a:spLocks noGrp="1"/>
          </p:cNvSpPr>
          <p:nvPr/>
        </p:nvSpPr>
        <p:spPr>
          <a:xfrm>
            <a:off x="868680" y="4983480"/>
            <a:ext cx="731520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5000"/>
              </a:lnSpc>
              <a:spcAft>
                <a:spcPts val="200"/>
              </a:spcAft>
              <a:buNone/>
            </a:pPr>
            <a:r>
              <a:rPr sz="12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TYPO3 University Days 2026</a:t>
            </a:r>
          </a:p>
          <a:p>
            <a:pPr>
              <a:lnSpc>
                <a:spcPct val="135000"/>
              </a:lnSpc>
              <a:spcAft>
                <a:spcPts val="200"/>
              </a:spcAft>
              <a:buNone/>
            </a:pPr>
            <a:r>
              <a:rPr sz="12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Carlos Meyer und Dominik Marczinkowski, +Pluswerk AG</a:t>
            </a:r>
          </a:p>
        </p:txBody>
      </p:sp>
    </p:spTree>
    <p:extLst>
      <p:ext uri="{BB962C8B-B14F-4D97-AF65-F5344CB8AC3E}">
        <p14:creationId xmlns:p14="http://schemas.microsoft.com/office/powerpoint/2010/main" val="395077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3"/>
          <a:srcRect l="1996" r="1996"/>
          <a:stretch>
            <a:fillRect/>
          </a:stretch>
        </p:blipFill>
        <p:spPr>
          <a:xfrm>
            <a:off x="7253935" y="0"/>
            <a:ext cx="493776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A2C7FD3F-4205-4C22-913A-61F220B56115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AA89F1-E50E-4338-9658-B1E6165717C9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01 · DIE AUSGANGSLAGE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1F341-A2BA-4273-8416-E76FEAE8A4F7}"/>
              </a:ext>
            </a:extLst>
          </p:cNvPr>
          <p:cNvSpPr>
            <a:spLocks noGrp="1"/>
          </p:cNvSpPr>
          <p:nvPr/>
        </p:nvSpPr>
        <p:spPr>
          <a:xfrm>
            <a:off x="868680" y="2148840"/>
            <a:ext cx="630936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200"/>
              </a:spcAft>
              <a:buNone/>
            </a:pPr>
            <a:r>
              <a:rPr sz="38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Zu wenig</a:t>
            </a:r>
          </a:p>
          <a:p>
            <a:pPr>
              <a:lnSpc>
                <a:spcPct val="108000"/>
              </a:lnSpc>
              <a:spcAft>
                <a:spcPts val="200"/>
              </a:spcAft>
              <a:buNone/>
            </a:pPr>
            <a:r>
              <a:rPr sz="38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Studierende?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F3BD5-4E64-46D2-8FF9-F109CEDF07D0}"/>
              </a:ext>
            </a:extLst>
          </p:cNvPr>
          <p:cNvSpPr>
            <a:spLocks noGrp="1"/>
          </p:cNvSpPr>
          <p:nvPr/>
        </p:nvSpPr>
        <p:spPr>
          <a:xfrm>
            <a:off x="868680" y="4224528"/>
            <a:ext cx="1645920" cy="12700"/>
          </a:xfrm>
          <a:prstGeom prst="rect">
            <a:avLst/>
          </a:prstGeom>
          <a:solidFill>
            <a:srgbClr val="8EA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294810-21D9-4C34-8411-85DDCE4A39E7}"/>
              </a:ext>
            </a:extLst>
          </p:cNvPr>
          <p:cNvSpPr>
            <a:spLocks noGrp="1"/>
          </p:cNvSpPr>
          <p:nvPr/>
        </p:nvSpPr>
        <p:spPr>
          <a:xfrm>
            <a:off x="868680" y="4498848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buNone/>
            </a:pPr>
            <a:r>
              <a:rPr sz="1450" b="0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Das Problem ist selten die Nachfrage.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1CFC82-5C8C-4C78-920F-5F58294AE451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B8D1F8-D4CD-4A43-9C66-394C092C523F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8541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2F1054D-DFC4-48DE-9AD9-BA3E766BA270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27B3C0-1E93-40D5-987C-314AEB09220A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01 · DIE AUSGANGSLAGE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1C04B72-C67D-43A6-ABF0-BBD2CB0CA1DB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Der Weg zur Bewerbung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beginnt vor dem Formular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E4CD50-5701-4B9A-8C54-93E2951FA3B9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Vier Hürden bremsen Studieninteressierte aus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416F5C9-CF23-4225-9ADF-9D8DD8324552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3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2688336"/>
            <a:ext cx="603504" cy="603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2A3D1F-597F-45B2-8063-901C94F188E3}"/>
              </a:ext>
            </a:extLst>
          </p:cNvPr>
          <p:cNvSpPr>
            <a:spLocks noGrp="1"/>
          </p:cNvSpPr>
          <p:nvPr/>
        </p:nvSpPr>
        <p:spPr>
          <a:xfrm>
            <a:off x="1161288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Unterschiedliches Vorwissen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55EC0B-0463-482B-BD5C-FC2EB96AFE68}"/>
              </a:ext>
            </a:extLst>
          </p:cNvPr>
          <p:cNvSpPr>
            <a:spLocks noGrp="1"/>
          </p:cNvSpPr>
          <p:nvPr/>
        </p:nvSpPr>
        <p:spPr>
          <a:xfrm>
            <a:off x="1161288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Nicht alle wissen, wonach sie suchen.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D0213B3-64E0-48E2-9D5B-7BC2ECEFF692}"/>
              </a:ext>
            </a:extLst>
          </p:cNvPr>
          <p:cNvSpPr>
            <a:spLocks noGrp="1"/>
          </p:cNvSpPr>
          <p:nvPr/>
        </p:nvSpPr>
        <p:spPr>
          <a:xfrm>
            <a:off x="354169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307" y="2688336"/>
            <a:ext cx="603504" cy="603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450DC2-16E8-456B-9AA6-E7A00B1AC143}"/>
              </a:ext>
            </a:extLst>
          </p:cNvPr>
          <p:cNvSpPr>
            <a:spLocks noGrp="1"/>
          </p:cNvSpPr>
          <p:nvPr/>
        </p:nvSpPr>
        <p:spPr>
          <a:xfrm>
            <a:off x="383430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Medienbrüche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1611E3-1546-4AFE-8C42-59A45658F545}"/>
              </a:ext>
            </a:extLst>
          </p:cNvPr>
          <p:cNvSpPr>
            <a:spLocks noGrp="1"/>
          </p:cNvSpPr>
          <p:nvPr/>
        </p:nvSpPr>
        <p:spPr>
          <a:xfrm>
            <a:off x="383430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Website, Portale und Beratung greifen nicht ineinander.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F234421-D4D4-49BE-95B3-4B712262EEFF}"/>
              </a:ext>
            </a:extLst>
          </p:cNvPr>
          <p:cNvSpPr>
            <a:spLocks noGrp="1"/>
          </p:cNvSpPr>
          <p:nvPr/>
        </p:nvSpPr>
        <p:spPr>
          <a:xfrm>
            <a:off x="621471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7327" y="2688336"/>
            <a:ext cx="603504" cy="6035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D4A84F3-3BC9-44C4-99D2-10D9E2C44B1D}"/>
              </a:ext>
            </a:extLst>
          </p:cNvPr>
          <p:cNvSpPr>
            <a:spLocks noGrp="1"/>
          </p:cNvSpPr>
          <p:nvPr/>
        </p:nvSpPr>
        <p:spPr>
          <a:xfrm>
            <a:off x="650732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Komplexe Wege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B1C662-244E-429D-ABF7-38F0B3F02421}"/>
              </a:ext>
            </a:extLst>
          </p:cNvPr>
          <p:cNvSpPr>
            <a:spLocks noGrp="1"/>
          </p:cNvSpPr>
          <p:nvPr/>
        </p:nvSpPr>
        <p:spPr>
          <a:xfrm>
            <a:off x="650732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Fristen, Nachweise, Sonderverfahren.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F4D45E1-3F7D-4B54-A298-893DF9014CE8}"/>
              </a:ext>
            </a:extLst>
          </p:cNvPr>
          <p:cNvSpPr>
            <a:spLocks noGrp="1"/>
          </p:cNvSpPr>
          <p:nvPr/>
        </p:nvSpPr>
        <p:spPr>
          <a:xfrm>
            <a:off x="888773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0347" y="2688336"/>
            <a:ext cx="603504" cy="6035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561127F-DE77-41BE-B44D-9D723FD3F2F3}"/>
              </a:ext>
            </a:extLst>
          </p:cNvPr>
          <p:cNvSpPr>
            <a:spLocks noGrp="1"/>
          </p:cNvSpPr>
          <p:nvPr/>
        </p:nvSpPr>
        <p:spPr>
          <a:xfrm>
            <a:off x="918034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Hohe Beratungslast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C1769E-FA64-4773-A93B-60FD2D8D8904}"/>
              </a:ext>
            </a:extLst>
          </p:cNvPr>
          <p:cNvSpPr>
            <a:spLocks noGrp="1"/>
          </p:cNvSpPr>
          <p:nvPr/>
        </p:nvSpPr>
        <p:spPr>
          <a:xfrm>
            <a:off x="918034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Standardfragen blockieren die Beratung.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0A1AFA-2855-4D4B-A4AE-2EA29D60F93C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1A04D3-8C7F-4C2F-80A6-FCAD8D53BE63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83003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0892009-610A-4BF4-9F90-6D8A1A3224B0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29D239-C3F7-4A3A-B7F8-2184F72C3083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01 · DIE AUSGANGSLAGE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0" y="2194560"/>
            <a:ext cx="2011680" cy="2011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275226-D759-435F-B049-30DD883B2389}"/>
              </a:ext>
            </a:extLst>
          </p:cNvPr>
          <p:cNvSpPr>
            <a:spLocks noGrp="1"/>
          </p:cNvSpPr>
          <p:nvPr/>
        </p:nvSpPr>
        <p:spPr>
          <a:xfrm>
            <a:off x="868680" y="2377440"/>
            <a:ext cx="6217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Worum es geht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B8938-2191-48F1-B139-14EC78AB2CF8}"/>
              </a:ext>
            </a:extLst>
          </p:cNvPr>
          <p:cNvSpPr>
            <a:spLocks noGrp="1"/>
          </p:cNvSpPr>
          <p:nvPr/>
        </p:nvSpPr>
        <p:spPr>
          <a:xfrm>
            <a:off x="868680" y="2834640"/>
            <a:ext cx="6400800" cy="32941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Die Hochschule braucht nicht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mehr Informationen.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endParaRPr sz="3100" b="1">
              <a:solidFill>
                <a:srgbClr val="8EA2FF"/>
              </a:solidFill>
              <a:latin typeface="Poppins"/>
              <a:ea typeface="Poppins"/>
              <a:cs typeface="Poppins"/>
            </a:endParaRP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Sie braucht einen verständlichen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Weg durch ihre Informationen.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A5A9AF-8BE8-4D60-842A-331397ED6E9C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3D345D-F971-49BD-AE66-C8FAE12FFB48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5813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D47ABD05-3B7F-45CB-BB09-88F053133157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C2C9E6D-C854-4175-A082-FF8FA1406C6B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01 · DIE AUSGANGSLAGE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810E1F-DE8A-4C5C-A7CE-FAC04507C36A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PlusCampus liegt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vor Ihren Fachsystemen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958E17-B435-4066-9F77-86DE1792B82E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Die Hochschule entscheidet, wo PlusCampus beginnt und wie weit der Weg reicht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6A119D0-90D4-4654-A95D-EEEAA10A06E0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1973823" cy="1234440"/>
          </a:xfrm>
          <a:prstGeom prst="roundRect">
            <a:avLst>
              <a:gd name="adj" fmla="val 14000"/>
            </a:avLst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279" y="2596896"/>
            <a:ext cx="420624" cy="4206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F7219D-4493-4217-A3D5-F311232372F9}"/>
              </a:ext>
            </a:extLst>
          </p:cNvPr>
          <p:cNvSpPr>
            <a:spLocks noGrp="1"/>
          </p:cNvSpPr>
          <p:nvPr/>
        </p:nvSpPr>
        <p:spPr>
          <a:xfrm>
            <a:off x="868680" y="3182112"/>
            <a:ext cx="197382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Orientieren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780AE35-6227-487C-8E00-630BE40FB259}"/>
              </a:ext>
            </a:extLst>
          </p:cNvPr>
          <p:cNvSpPr>
            <a:spLocks noGrp="1"/>
          </p:cNvSpPr>
          <p:nvPr/>
        </p:nvSpPr>
        <p:spPr>
          <a:xfrm>
            <a:off x="2988807" y="2395728"/>
            <a:ext cx="1973823" cy="1234440"/>
          </a:xfrm>
          <a:prstGeom prst="roundRect">
            <a:avLst>
              <a:gd name="adj" fmla="val 14000"/>
            </a:avLst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2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5407" y="2596896"/>
            <a:ext cx="420624" cy="4206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4B9AC64-CB56-4AA5-ADCC-189C5D025C73}"/>
              </a:ext>
            </a:extLst>
          </p:cNvPr>
          <p:cNvSpPr>
            <a:spLocks noGrp="1"/>
          </p:cNvSpPr>
          <p:nvPr/>
        </p:nvSpPr>
        <p:spPr>
          <a:xfrm>
            <a:off x="2988807" y="3182112"/>
            <a:ext cx="197382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Prüfen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46A1281-E415-4F0A-85DC-1A94BA9295F2}"/>
              </a:ext>
            </a:extLst>
          </p:cNvPr>
          <p:cNvSpPr>
            <a:spLocks noGrp="1"/>
          </p:cNvSpPr>
          <p:nvPr/>
        </p:nvSpPr>
        <p:spPr>
          <a:xfrm>
            <a:off x="5108935" y="2395728"/>
            <a:ext cx="1973823" cy="1234440"/>
          </a:xfrm>
          <a:prstGeom prst="roundRect">
            <a:avLst>
              <a:gd name="adj" fmla="val 14000"/>
            </a:avLst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5535" y="2596896"/>
            <a:ext cx="420624" cy="42062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5531D1D-B68F-443C-8D63-1A0D0E830AAB}"/>
              </a:ext>
            </a:extLst>
          </p:cNvPr>
          <p:cNvSpPr>
            <a:spLocks noGrp="1"/>
          </p:cNvSpPr>
          <p:nvPr/>
        </p:nvSpPr>
        <p:spPr>
          <a:xfrm>
            <a:off x="5108935" y="3182112"/>
            <a:ext cx="197382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Vorbereiten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52A94BB-2111-4EBC-9897-A222B47CE176}"/>
              </a:ext>
            </a:extLst>
          </p:cNvPr>
          <p:cNvSpPr>
            <a:spLocks noGrp="1"/>
          </p:cNvSpPr>
          <p:nvPr/>
        </p:nvSpPr>
        <p:spPr>
          <a:xfrm>
            <a:off x="7229063" y="2395728"/>
            <a:ext cx="1973823" cy="1234440"/>
          </a:xfrm>
          <a:prstGeom prst="roundRect">
            <a:avLst>
              <a:gd name="adj" fmla="val 14000"/>
            </a:avLst>
          </a:prstGeom>
          <a:solidFill>
            <a:srgbClr val="161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8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5663" y="2596896"/>
            <a:ext cx="420624" cy="42062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7512318-9CA2-49F0-87FB-0120ECCCC838}"/>
              </a:ext>
            </a:extLst>
          </p:cNvPr>
          <p:cNvSpPr>
            <a:spLocks noGrp="1"/>
          </p:cNvSpPr>
          <p:nvPr/>
        </p:nvSpPr>
        <p:spPr>
          <a:xfrm>
            <a:off x="7229063" y="3182112"/>
            <a:ext cx="197382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Beraten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B6AF5133-0F6D-436A-B0C9-372579ABC397}"/>
              </a:ext>
            </a:extLst>
          </p:cNvPr>
          <p:cNvSpPr>
            <a:spLocks noGrp="1"/>
          </p:cNvSpPr>
          <p:nvPr/>
        </p:nvSpPr>
        <p:spPr>
          <a:xfrm>
            <a:off x="9349191" y="2395728"/>
            <a:ext cx="1973823" cy="1234440"/>
          </a:xfrm>
          <a:prstGeom prst="roundRect">
            <a:avLst>
              <a:gd name="adj" fmla="val 14000"/>
            </a:avLst>
          </a:prstGeom>
          <a:solidFill>
            <a:srgbClr val="161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5791" y="2596896"/>
            <a:ext cx="420624" cy="42062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C6A86CA-C8FF-4037-A875-3E10397038F9}"/>
              </a:ext>
            </a:extLst>
          </p:cNvPr>
          <p:cNvSpPr>
            <a:spLocks noGrp="1"/>
          </p:cNvSpPr>
          <p:nvPr/>
        </p:nvSpPr>
        <p:spPr>
          <a:xfrm>
            <a:off x="9349191" y="3182112"/>
            <a:ext cx="1973823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Übergeben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E6283B3-B32F-47CF-95D2-FD3551F071E6}"/>
              </a:ext>
            </a:extLst>
          </p:cNvPr>
          <p:cNvSpPr>
            <a:spLocks noGrp="1"/>
          </p:cNvSpPr>
          <p:nvPr/>
        </p:nvSpPr>
        <p:spPr>
          <a:xfrm>
            <a:off x="868680" y="3950208"/>
            <a:ext cx="5108295" cy="210312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CDFD09-548B-4022-8DA5-08E668B5571A}"/>
              </a:ext>
            </a:extLst>
          </p:cNvPr>
          <p:cNvSpPr>
            <a:spLocks noGrp="1"/>
          </p:cNvSpPr>
          <p:nvPr/>
        </p:nvSpPr>
        <p:spPr>
          <a:xfrm>
            <a:off x="1179576" y="4187952"/>
            <a:ext cx="44865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Rolle von PlusCampus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2F997C-6AEB-4F9C-BC1A-4953734C28D9}"/>
              </a:ext>
            </a:extLst>
          </p:cNvPr>
          <p:cNvSpPr>
            <a:spLocks noGrp="1"/>
          </p:cNvSpPr>
          <p:nvPr/>
        </p:nvSpPr>
        <p:spPr>
          <a:xfrm>
            <a:off x="1179576" y="4727448"/>
            <a:ext cx="4486503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Verständlicher Einstieg</a:t>
            </a:r>
          </a:p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Orientierung und Merkliste</a:t>
            </a:r>
          </a:p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Beratung und Vorbereitung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0F45763-8158-42BE-BDD6-F38ECDEAF112}"/>
              </a:ext>
            </a:extLst>
          </p:cNvPr>
          <p:cNvSpPr>
            <a:spLocks noGrp="1"/>
          </p:cNvSpPr>
          <p:nvPr/>
        </p:nvSpPr>
        <p:spPr>
          <a:xfrm>
            <a:off x="6214719" y="3950208"/>
            <a:ext cx="5108295" cy="210312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170E31D-00F8-4E7B-B09D-49FB1A9EAEC9}"/>
              </a:ext>
            </a:extLst>
          </p:cNvPr>
          <p:cNvSpPr>
            <a:spLocks noGrp="1"/>
          </p:cNvSpPr>
          <p:nvPr/>
        </p:nvSpPr>
        <p:spPr>
          <a:xfrm>
            <a:off x="6525615" y="4187952"/>
            <a:ext cx="4486503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Rolle der Fachsysteme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72D2DB8-0249-4D2E-9306-ABBD0647276E}"/>
              </a:ext>
            </a:extLst>
          </p:cNvPr>
          <p:cNvSpPr>
            <a:spLocks noGrp="1"/>
          </p:cNvSpPr>
          <p:nvPr/>
        </p:nvSpPr>
        <p:spPr>
          <a:xfrm>
            <a:off x="6525615" y="4727448"/>
            <a:ext cx="4486503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Zulassung und Bescheide</a:t>
            </a:r>
          </a:p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Stammdaten und Akten</a:t>
            </a:r>
          </a:p>
          <a:p>
            <a:pPr>
              <a:lnSpc>
                <a:spcPct val="120000"/>
              </a:lnSpc>
              <a:spcAft>
                <a:spcPts val="500"/>
              </a:spcAft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Formale Folgeprozesse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D4A688C-2CA3-4A0D-B3D1-9480FD27444B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C796EC-810B-4C03-918E-5F128E1D41FE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01662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170C87C-DC79-4B03-9CBE-12631A61C0C8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169215-B92D-41DA-9BE5-A281F8E07654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01 · DIE AUSGANGSLAGE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6CA53B-B3C9-4B9A-ADBF-571DE8254576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Vier Menschen,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dieselbe Website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8C25FA-445E-4525-A33D-060939207920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Sie kommen mit sehr verschiedenen Fragen und finden heute dieselbe Studiengangsliste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98516369-898C-4C45-A4B5-74E736110843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2435275" cy="35661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3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077" y="2715768"/>
            <a:ext cx="1554480" cy="15544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3C2413-9691-43F4-B08C-AFF3B57CB150}"/>
              </a:ext>
            </a:extLst>
          </p:cNvPr>
          <p:cNvSpPr>
            <a:spLocks noGrp="1"/>
          </p:cNvSpPr>
          <p:nvPr/>
        </p:nvSpPr>
        <p:spPr>
          <a:xfrm>
            <a:off x="868680" y="4480560"/>
            <a:ext cx="243527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Tom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D5E142-0F1D-42C0-A947-B6B13F089A8D}"/>
              </a:ext>
            </a:extLst>
          </p:cNvPr>
          <p:cNvSpPr>
            <a:spLocks noGrp="1"/>
          </p:cNvSpPr>
          <p:nvPr/>
        </p:nvSpPr>
        <p:spPr>
          <a:xfrm>
            <a:off x="1051560" y="5001768"/>
            <a:ext cx="20695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Weiß, was er will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05E10D60-5246-493E-B528-A47CFA1B03B0}"/>
              </a:ext>
            </a:extLst>
          </p:cNvPr>
          <p:cNvSpPr>
            <a:spLocks noGrp="1"/>
          </p:cNvSpPr>
          <p:nvPr/>
        </p:nvSpPr>
        <p:spPr>
          <a:xfrm>
            <a:off x="3541699" y="2395728"/>
            <a:ext cx="2435275" cy="35661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2097" y="2715768"/>
            <a:ext cx="1554480" cy="15544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D278137-AD78-4261-A2F7-4D353521F0C7}"/>
              </a:ext>
            </a:extLst>
          </p:cNvPr>
          <p:cNvSpPr>
            <a:spLocks noGrp="1"/>
          </p:cNvSpPr>
          <p:nvPr/>
        </p:nvSpPr>
        <p:spPr>
          <a:xfrm>
            <a:off x="3541699" y="4480560"/>
            <a:ext cx="243527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Paula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83224A-1068-4DC3-B27A-240B1EE21D34}"/>
              </a:ext>
            </a:extLst>
          </p:cNvPr>
          <p:cNvSpPr>
            <a:spLocks noGrp="1"/>
          </p:cNvSpPr>
          <p:nvPr/>
        </p:nvSpPr>
        <p:spPr>
          <a:xfrm>
            <a:off x="3724579" y="5001768"/>
            <a:ext cx="20695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Sucht noch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8C2B38A-DBB5-45D2-8DFE-6D355B43F674}"/>
              </a:ext>
            </a:extLst>
          </p:cNvPr>
          <p:cNvSpPr>
            <a:spLocks noGrp="1"/>
          </p:cNvSpPr>
          <p:nvPr/>
        </p:nvSpPr>
        <p:spPr>
          <a:xfrm>
            <a:off x="6214719" y="2395728"/>
            <a:ext cx="2435275" cy="35661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5117" y="2715768"/>
            <a:ext cx="1554480" cy="15544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4ADF152-C4DF-4187-94B2-FE1D98875375}"/>
              </a:ext>
            </a:extLst>
          </p:cNvPr>
          <p:cNvSpPr>
            <a:spLocks noGrp="1"/>
          </p:cNvSpPr>
          <p:nvPr/>
        </p:nvSpPr>
        <p:spPr>
          <a:xfrm>
            <a:off x="6214719" y="4480560"/>
            <a:ext cx="243527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Max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C29F8A3-7F37-441E-9A5C-0582F2FF0DC0}"/>
              </a:ext>
            </a:extLst>
          </p:cNvPr>
          <p:cNvSpPr>
            <a:spLocks noGrp="1"/>
          </p:cNvSpPr>
          <p:nvPr/>
        </p:nvSpPr>
        <p:spPr>
          <a:xfrm>
            <a:off x="6397599" y="5001768"/>
            <a:ext cx="20695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Bringt Vorleistungen mit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4819629-4A56-4DBA-8B2E-6BE0EC0CBAD8}"/>
              </a:ext>
            </a:extLst>
          </p:cNvPr>
          <p:cNvSpPr>
            <a:spLocks noGrp="1"/>
          </p:cNvSpPr>
          <p:nvPr/>
        </p:nvSpPr>
        <p:spPr>
          <a:xfrm>
            <a:off x="8887739" y="2395728"/>
            <a:ext cx="2435275" cy="35661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8137" y="2715768"/>
            <a:ext cx="1554480" cy="155448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70D2451-2AB2-408D-ACD1-CE5FF482A0F7}"/>
              </a:ext>
            </a:extLst>
          </p:cNvPr>
          <p:cNvSpPr>
            <a:spLocks noGrp="1"/>
          </p:cNvSpPr>
          <p:nvPr/>
        </p:nvSpPr>
        <p:spPr>
          <a:xfrm>
            <a:off x="8887739" y="4480560"/>
            <a:ext cx="243527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Sofia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2B1967-19BA-4D5D-8526-6653A05A3941}"/>
              </a:ext>
            </a:extLst>
          </p:cNvPr>
          <p:cNvSpPr>
            <a:spLocks noGrp="1"/>
          </p:cNvSpPr>
          <p:nvPr/>
        </p:nvSpPr>
        <p:spPr>
          <a:xfrm>
            <a:off x="9070619" y="5001768"/>
            <a:ext cx="2069515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Kommt aus dem Ausland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AA5C231-5AF5-458B-9BB9-33FC9D45365E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0EAD99-8D74-4CC4-A899-B97A7851B1A1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184190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C6EBAC9-3FF0-4178-8226-8BDD032EA88B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A0176C-9737-45B2-A216-19BA130E14C3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02 · DER DIREKTE WEG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737360"/>
            <a:ext cx="3474720" cy="3474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78F8C0-EDC5-497A-8437-857B8ADA123B}"/>
              </a:ext>
            </a:extLst>
          </p:cNvPr>
          <p:cNvSpPr>
            <a:spLocks noGrp="1"/>
          </p:cNvSpPr>
          <p:nvPr/>
        </p:nvSpPr>
        <p:spPr>
          <a:xfrm>
            <a:off x="868680" y="2377440"/>
            <a:ext cx="6217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Ein Studiengang, ein Entschluss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A90402-1542-42AA-A610-0EC6B514B517}"/>
              </a:ext>
            </a:extLst>
          </p:cNvPr>
          <p:cNvSpPr>
            <a:spLocks noGrp="1"/>
          </p:cNvSpPr>
          <p:nvPr/>
        </p:nvSpPr>
        <p:spPr>
          <a:xfrm>
            <a:off x="868680" y="2834640"/>
            <a:ext cx="640080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Tom weiß,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was er will.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B5E30A-4594-4F46-A640-2F81AB1D525C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36C765-2284-4B2B-BA3D-EC77DFAFE6AB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28196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B7D82E5-02CB-46EA-BB7B-310D5AF705DE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CE523BE-A373-4C6F-A7D3-CF1718600ACB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02 · DER DIREKTE WEG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C3A2B9-03FC-4AF8-A3F5-4273CD147399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Ein Link, ein Kontext,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ein nächster Schritt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1C5359-82BE-4511-AF2E-E1BAFA0D6B31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Wenn der Studiengang schon feststeht, darf nichts mehr dazwischen liegen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8B4A385-CE12-4956-855D-A06D30528C64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2E4B132-BCE5-406E-83CB-05782E41B62E}"/>
              </a:ext>
            </a:extLst>
          </p:cNvPr>
          <p:cNvSpPr>
            <a:spLocks noGrp="1"/>
          </p:cNvSpPr>
          <p:nvPr/>
        </p:nvSpPr>
        <p:spPr>
          <a:xfrm>
            <a:off x="1161288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0D6C0D-756A-41F2-A7E5-FBA6244305CD}"/>
              </a:ext>
            </a:extLst>
          </p:cNvPr>
          <p:cNvSpPr>
            <a:spLocks noGrp="1"/>
          </p:cNvSpPr>
          <p:nvPr/>
        </p:nvSpPr>
        <p:spPr>
          <a:xfrm>
            <a:off x="1161288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pic>
        <p:nvPicPr>
          <p:cNvPr id="3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82" y="2651760"/>
            <a:ext cx="548640" cy="548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89F4260-BE68-4EE5-BF85-6614ABD8F774}"/>
              </a:ext>
            </a:extLst>
          </p:cNvPr>
          <p:cNvSpPr>
            <a:spLocks noGrp="1"/>
          </p:cNvSpPr>
          <p:nvPr/>
        </p:nvSpPr>
        <p:spPr>
          <a:xfrm>
            <a:off x="1161288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Über den Direktlink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C08F7F-9ABC-485F-A4B0-9145F07E9D7D}"/>
              </a:ext>
            </a:extLst>
          </p:cNvPr>
          <p:cNvSpPr>
            <a:spLocks noGrp="1"/>
          </p:cNvSpPr>
          <p:nvPr/>
        </p:nvSpPr>
        <p:spPr>
          <a:xfrm>
            <a:off x="1161288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Ein Direktlink aus Plakat, Kampagne oder QR-Code führt in den richtigen Studiengang.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E6F56EE-4E4D-41E2-B55C-D942F5EC6083}"/>
              </a:ext>
            </a:extLst>
          </p:cNvPr>
          <p:cNvSpPr>
            <a:spLocks noGrp="1"/>
          </p:cNvSpPr>
          <p:nvPr/>
        </p:nvSpPr>
        <p:spPr>
          <a:xfrm>
            <a:off x="4432706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CDA71B4-65CB-4BCF-9AF3-D3A04ED9D76E}"/>
              </a:ext>
            </a:extLst>
          </p:cNvPr>
          <p:cNvSpPr>
            <a:spLocks noGrp="1"/>
          </p:cNvSpPr>
          <p:nvPr/>
        </p:nvSpPr>
        <p:spPr>
          <a:xfrm>
            <a:off x="4725314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F5D784B-ADC7-4622-8AA0-4FE531163F4A}"/>
              </a:ext>
            </a:extLst>
          </p:cNvPr>
          <p:cNvSpPr>
            <a:spLocks noGrp="1"/>
          </p:cNvSpPr>
          <p:nvPr/>
        </p:nvSpPr>
        <p:spPr>
          <a:xfrm>
            <a:off x="4725314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pic>
        <p:nvPicPr>
          <p:cNvPr id="42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308" y="2651760"/>
            <a:ext cx="548640" cy="5486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E945163-F636-47C1-893A-4F950B98EBD2}"/>
              </a:ext>
            </a:extLst>
          </p:cNvPr>
          <p:cNvSpPr>
            <a:spLocks noGrp="1"/>
          </p:cNvSpPr>
          <p:nvPr/>
        </p:nvSpPr>
        <p:spPr>
          <a:xfrm>
            <a:off x="4725314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Geführt ausfüllen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D5AADE-C64B-4C03-A7DE-11D90A806426}"/>
              </a:ext>
            </a:extLst>
          </p:cNvPr>
          <p:cNvSpPr>
            <a:spLocks noGrp="1"/>
          </p:cNvSpPr>
          <p:nvPr/>
        </p:nvSpPr>
        <p:spPr>
          <a:xfrm>
            <a:off x="4725314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Studiengang und Semester sind vorausgewählt, PlusCampus führt Schritt für Schritt durch die Bewerbung.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0133118-5F33-4668-BC17-81AB964F35AE}"/>
              </a:ext>
            </a:extLst>
          </p:cNvPr>
          <p:cNvSpPr>
            <a:spLocks noGrp="1"/>
          </p:cNvSpPr>
          <p:nvPr/>
        </p:nvSpPr>
        <p:spPr>
          <a:xfrm>
            <a:off x="7996732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C6EE7A0-D175-4808-A846-BE2C7E40609D}"/>
              </a:ext>
            </a:extLst>
          </p:cNvPr>
          <p:cNvSpPr>
            <a:spLocks noGrp="1"/>
          </p:cNvSpPr>
          <p:nvPr/>
        </p:nvSpPr>
        <p:spPr>
          <a:xfrm>
            <a:off x="8289340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3A80F6-7B2A-49A9-8A15-220295327FE2}"/>
              </a:ext>
            </a:extLst>
          </p:cNvPr>
          <p:cNvSpPr>
            <a:spLocks noGrp="1"/>
          </p:cNvSpPr>
          <p:nvPr/>
        </p:nvSpPr>
        <p:spPr>
          <a:xfrm>
            <a:off x="8289340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pic>
        <p:nvPicPr>
          <p:cNvPr id="48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4335" y="2651760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5771FB1-DF7B-49AE-8A11-833EE5BEF8A5}"/>
              </a:ext>
            </a:extLst>
          </p:cNvPr>
          <p:cNvSpPr>
            <a:spLocks noGrp="1"/>
          </p:cNvSpPr>
          <p:nvPr/>
        </p:nvSpPr>
        <p:spPr>
          <a:xfrm>
            <a:off x="8289340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Abgestimmt übergeben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CBFA43-DD90-4F6C-9C46-AB9E37162B3B}"/>
              </a:ext>
            </a:extLst>
          </p:cNvPr>
          <p:cNvSpPr>
            <a:spLocks noGrp="1"/>
          </p:cNvSpPr>
          <p:nvPr/>
        </p:nvSpPr>
        <p:spPr>
          <a:xfrm>
            <a:off x="8289340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Nach Abstimmung ins Zielsystem, das führend bleibt.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0A33784-276E-4024-B6CA-0CE738477228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40235C7-6901-40D7-8906-7C0DFA52077F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1088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6CDDDD6-829E-4602-BDF9-6D6A13546B36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E63DA-7A94-445F-ACAE-518710E5BF08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03 · DIE ORIENTIERUNG</a:t>
            </a:r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160" y="1737360"/>
            <a:ext cx="3474720" cy="34747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7A0806-1371-4068-959F-225184EF8A24}"/>
              </a:ext>
            </a:extLst>
          </p:cNvPr>
          <p:cNvSpPr>
            <a:spLocks noGrp="1"/>
          </p:cNvSpPr>
          <p:nvPr/>
        </p:nvSpPr>
        <p:spPr>
          <a:xfrm>
            <a:off x="868680" y="2377440"/>
            <a:ext cx="6217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Tausend Möglichkeiten, keine Entscheidung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BF3124-8283-484A-951F-7AF78C934F07}"/>
              </a:ext>
            </a:extLst>
          </p:cNvPr>
          <p:cNvSpPr>
            <a:spLocks noGrp="1"/>
          </p:cNvSpPr>
          <p:nvPr/>
        </p:nvSpPr>
        <p:spPr>
          <a:xfrm>
            <a:off x="868680" y="2834640"/>
            <a:ext cx="640080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Paula weiß es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noch nicht.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74EABC-C49A-4D4E-9C64-78C773B501CF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493097-80C2-4A3C-B354-A4BECA08BFB4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94279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98DD0EF-665B-4804-80E2-2CD281725B08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73144B-B085-4BB6-8305-E5708237E0E1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03 · DIE ORIENTIERUNG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571C3-5C33-4494-85AB-9CAA6EE54C27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Aus vielen Möglichkeiten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wird eine Auswahl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908A72-18BC-41E5-A226-299069E0826F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Orientierung heißt nicht mehr Angebote zeigen, sondern entscheidbar machen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721841A-FE1B-472A-9BF3-1C6A8AE10E58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8C05B5-4DBD-43A8-97CE-C76894E000E9}"/>
              </a:ext>
            </a:extLst>
          </p:cNvPr>
          <p:cNvSpPr>
            <a:spLocks noGrp="1"/>
          </p:cNvSpPr>
          <p:nvPr/>
        </p:nvSpPr>
        <p:spPr>
          <a:xfrm>
            <a:off x="1161288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66FC10-BFD9-4FE1-95AA-A5F52B1646FC}"/>
              </a:ext>
            </a:extLst>
          </p:cNvPr>
          <p:cNvSpPr>
            <a:spLocks noGrp="1"/>
          </p:cNvSpPr>
          <p:nvPr/>
        </p:nvSpPr>
        <p:spPr>
          <a:xfrm>
            <a:off x="1161288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pic>
        <p:nvPicPr>
          <p:cNvPr id="36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82" y="2651760"/>
            <a:ext cx="548640" cy="548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70754E-F628-4F72-A04B-AC0D75104E57}"/>
              </a:ext>
            </a:extLst>
          </p:cNvPr>
          <p:cNvSpPr>
            <a:spLocks noGrp="1"/>
          </p:cNvSpPr>
          <p:nvPr/>
        </p:nvSpPr>
        <p:spPr>
          <a:xfrm>
            <a:off x="1161288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Interessen filtern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28E571-6F97-4F74-B306-4739511A4898}"/>
              </a:ext>
            </a:extLst>
          </p:cNvPr>
          <p:cNvSpPr>
            <a:spLocks noGrp="1"/>
          </p:cNvSpPr>
          <p:nvPr/>
        </p:nvSpPr>
        <p:spPr>
          <a:xfrm>
            <a:off x="1161288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Interessen und Arbeitsweisen statt Alphabet.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413ACD08-3E0D-459A-B5EB-22F27433D4FE}"/>
              </a:ext>
            </a:extLst>
          </p:cNvPr>
          <p:cNvSpPr>
            <a:spLocks noGrp="1"/>
          </p:cNvSpPr>
          <p:nvPr/>
        </p:nvSpPr>
        <p:spPr>
          <a:xfrm>
            <a:off x="4432706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B69F62B-814C-49FE-B446-FA42CD8FA63E}"/>
              </a:ext>
            </a:extLst>
          </p:cNvPr>
          <p:cNvSpPr>
            <a:spLocks noGrp="1"/>
          </p:cNvSpPr>
          <p:nvPr/>
        </p:nvSpPr>
        <p:spPr>
          <a:xfrm>
            <a:off x="4725314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35FB73-5077-4EAD-B03B-379466D31E34}"/>
              </a:ext>
            </a:extLst>
          </p:cNvPr>
          <p:cNvSpPr>
            <a:spLocks noGrp="1"/>
          </p:cNvSpPr>
          <p:nvPr/>
        </p:nvSpPr>
        <p:spPr>
          <a:xfrm>
            <a:off x="4725314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pic>
        <p:nvPicPr>
          <p:cNvPr id="42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308" y="2651760"/>
            <a:ext cx="548640" cy="54864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2DB196-4E7F-4665-92DC-B078F202120C}"/>
              </a:ext>
            </a:extLst>
          </p:cNvPr>
          <p:cNvSpPr>
            <a:spLocks noGrp="1"/>
          </p:cNvSpPr>
          <p:nvPr/>
        </p:nvSpPr>
        <p:spPr>
          <a:xfrm>
            <a:off x="4725314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Chancen einschätzen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A0779F-F2AA-4028-A904-01F34AAEDD82}"/>
              </a:ext>
            </a:extLst>
          </p:cNvPr>
          <p:cNvSpPr>
            <a:spLocks noGrp="1"/>
          </p:cNvSpPr>
          <p:nvPr/>
        </p:nvSpPr>
        <p:spPr>
          <a:xfrm>
            <a:off x="4725314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Historische NC-Werte als Orientierung, ohne Zusage.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DB8E57C-04D0-4C4A-9E06-5834B528726A}"/>
              </a:ext>
            </a:extLst>
          </p:cNvPr>
          <p:cNvSpPr>
            <a:spLocks noGrp="1"/>
          </p:cNvSpPr>
          <p:nvPr/>
        </p:nvSpPr>
        <p:spPr>
          <a:xfrm>
            <a:off x="7996732" y="2395728"/>
            <a:ext cx="3326282" cy="310896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62C1BDD-B99F-4E88-8EF7-ACCA9D7D0F89}"/>
              </a:ext>
            </a:extLst>
          </p:cNvPr>
          <p:cNvSpPr>
            <a:spLocks noGrp="1"/>
          </p:cNvSpPr>
          <p:nvPr/>
        </p:nvSpPr>
        <p:spPr>
          <a:xfrm>
            <a:off x="8289340" y="2670048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048FB6-9750-4A39-A3E4-6C8B23E6B1D7}"/>
              </a:ext>
            </a:extLst>
          </p:cNvPr>
          <p:cNvSpPr>
            <a:spLocks noGrp="1"/>
          </p:cNvSpPr>
          <p:nvPr/>
        </p:nvSpPr>
        <p:spPr>
          <a:xfrm>
            <a:off x="8289340" y="2743200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pic>
        <p:nvPicPr>
          <p:cNvPr id="48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4335" y="2651760"/>
            <a:ext cx="548640" cy="54864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EA61F52-2843-49A1-B740-3A61CE51AC4F}"/>
              </a:ext>
            </a:extLst>
          </p:cNvPr>
          <p:cNvSpPr>
            <a:spLocks noGrp="1"/>
          </p:cNvSpPr>
          <p:nvPr/>
        </p:nvSpPr>
        <p:spPr>
          <a:xfrm>
            <a:off x="8289340" y="3401568"/>
            <a:ext cx="2741066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Merken und weitergehen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B06A2C-80C4-4D55-A5D7-FC1371C8346D}"/>
              </a:ext>
            </a:extLst>
          </p:cNvPr>
          <p:cNvSpPr>
            <a:spLocks noGrp="1"/>
          </p:cNvSpPr>
          <p:nvPr/>
        </p:nvSpPr>
        <p:spPr>
          <a:xfrm>
            <a:off x="8289340" y="4178808"/>
            <a:ext cx="2741066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Die Merkliste führt in Beratung oder Bewerbung.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D3A17ED-13D3-46E2-9224-224FA9EA7438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D7E6AAB-9073-4477-97FE-0014D8DBB14C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76134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AB4448C-834A-4203-AF3A-FF4E3970F978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18EED7-CF9B-4CE4-92FA-53FCA37A3CEA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04 · DIE SONDERWEGE</a:t>
            </a:r>
          </a:p>
        </p:txBody>
      </p:sp>
      <p:pic>
        <p:nvPicPr>
          <p:cNvPr id="1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2103120"/>
            <a:ext cx="2651760" cy="2651760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5440" y="2103120"/>
            <a:ext cx="2651760" cy="265176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ED8824-CF2B-47A1-A794-E7F1F17B9329}"/>
              </a:ext>
            </a:extLst>
          </p:cNvPr>
          <p:cNvSpPr>
            <a:spLocks noGrp="1"/>
          </p:cNvSpPr>
          <p:nvPr/>
        </p:nvSpPr>
        <p:spPr>
          <a:xfrm>
            <a:off x="868680" y="2377440"/>
            <a:ext cx="621792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Wenn der Regelfall nicht zutrifft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A6EBB-1E44-4124-BB1A-3732C898A066}"/>
              </a:ext>
            </a:extLst>
          </p:cNvPr>
          <p:cNvSpPr>
            <a:spLocks noGrp="1"/>
          </p:cNvSpPr>
          <p:nvPr/>
        </p:nvSpPr>
        <p:spPr>
          <a:xfrm>
            <a:off x="868680" y="2834640"/>
            <a:ext cx="640080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Max und Sofia passen</a:t>
            </a:r>
          </a:p>
          <a:p>
            <a:pPr>
              <a:lnSpc>
                <a:spcPct val="112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in kein Formular.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DA5F1F-288B-4395-AE3C-2433A8EDFA6C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1D28D7-1144-4337-AAED-01D53863F35E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382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7C3494B-D253-444A-8733-B8ECDEEC8823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B3DE58-2A2B-4DC8-AECA-F9AA69EB4BCC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04 · DIE SONDERWEGE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C41153-9BAA-4C46-9D7B-E190E911EA10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Zwei Ausgangslagen,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ein klares Prinzip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B4DC1B-CB88-4607-AA56-E01DD85CA41A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Vorbereiten statt versprechen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221B827-13DD-417A-AF6A-CC3778891966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5108295" cy="36576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670048"/>
            <a:ext cx="1371600" cy="1371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F8D440F-7AE0-4C77-9104-F22924580587}"/>
              </a:ext>
            </a:extLst>
          </p:cNvPr>
          <p:cNvSpPr>
            <a:spLocks noGrp="1"/>
          </p:cNvSpPr>
          <p:nvPr/>
        </p:nvSpPr>
        <p:spPr>
          <a:xfrm>
            <a:off x="2788920" y="2779776"/>
            <a:ext cx="291373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7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Max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60E407-ED85-4F0B-8851-28AE1C09955C}"/>
              </a:ext>
            </a:extLst>
          </p:cNvPr>
          <p:cNvSpPr>
            <a:spLocks noGrp="1"/>
          </p:cNvSpPr>
          <p:nvPr/>
        </p:nvSpPr>
        <p:spPr>
          <a:xfrm>
            <a:off x="2788920" y="3236976"/>
            <a:ext cx="291373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Hochschulwechsel und Anerkennung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30A3B3-2862-46CD-A936-48D3F3D94CF4}"/>
              </a:ext>
            </a:extLst>
          </p:cNvPr>
          <p:cNvSpPr>
            <a:spLocks noGrp="1"/>
          </p:cNvSpPr>
          <p:nvPr/>
        </p:nvSpPr>
        <p:spPr>
          <a:xfrm>
            <a:off x="1179576" y="4315968"/>
            <a:ext cx="448650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Vorleistungen strukturiert erfassen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Unterlagen für die Fachberatung bündeln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Anerkennung bleibt Sache der Hochschule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5E98317-AF66-4DEB-981B-39079CACE06D}"/>
              </a:ext>
            </a:extLst>
          </p:cNvPr>
          <p:cNvSpPr>
            <a:spLocks noGrp="1"/>
          </p:cNvSpPr>
          <p:nvPr/>
        </p:nvSpPr>
        <p:spPr>
          <a:xfrm>
            <a:off x="6214719" y="2395728"/>
            <a:ext cx="5108295" cy="36576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0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615" y="2670048"/>
            <a:ext cx="1371600" cy="1371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CE80234-7113-4494-91F5-960F5120F5DE}"/>
              </a:ext>
            </a:extLst>
          </p:cNvPr>
          <p:cNvSpPr>
            <a:spLocks noGrp="1"/>
          </p:cNvSpPr>
          <p:nvPr/>
        </p:nvSpPr>
        <p:spPr>
          <a:xfrm>
            <a:off x="8134959" y="2779776"/>
            <a:ext cx="291373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7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Sofia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AC6B49-7B87-4DAB-8311-66A2152653E0}"/>
              </a:ext>
            </a:extLst>
          </p:cNvPr>
          <p:cNvSpPr>
            <a:spLocks noGrp="1"/>
          </p:cNvSpPr>
          <p:nvPr/>
        </p:nvSpPr>
        <p:spPr>
          <a:xfrm>
            <a:off x="8134959" y="3236976"/>
            <a:ext cx="291373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International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DAF8B2-0F15-4331-9CFB-DECAF5F537F5}"/>
              </a:ext>
            </a:extLst>
          </p:cNvPr>
          <p:cNvSpPr>
            <a:spLocks noGrp="1"/>
          </p:cNvSpPr>
          <p:nvPr/>
        </p:nvSpPr>
        <p:spPr>
          <a:xfrm>
            <a:off x="6525615" y="4315968"/>
            <a:ext cx="4486503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Durchgängig englische Führung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Hinweise zu Sprache, Fristen und uni-assist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Externe Verfahren verständlich erklärt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1177D1B-E537-48AB-8EFF-820D87F65FFE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6EC053-ABD1-4B78-A18B-6825AE84EE95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353628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0AAC84A-F7E6-4F31-8163-FED3616E526C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85B7B6-7062-45F2-AE2E-5AB8C3B14D4D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04 · DIE SONDERWEGE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D133C4-CFAB-4393-B05D-E0BB583E580A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Fachlich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ehrlich bleiben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2CF431-CBFD-421D-8936-4978D3209B2E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Was wir nicht versprechen, müssen wir später nicht zurücknehmen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9FC6719-B35B-4F7F-BD98-985E4CE9563C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5108295" cy="36576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688336"/>
            <a:ext cx="566928" cy="5669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C7E05C-F0AB-4FC7-985B-3EE1F299C677}"/>
              </a:ext>
            </a:extLst>
          </p:cNvPr>
          <p:cNvSpPr>
            <a:spLocks noGrp="1"/>
          </p:cNvSpPr>
          <p:nvPr/>
        </p:nvSpPr>
        <p:spPr>
          <a:xfrm>
            <a:off x="1920239" y="2779776"/>
            <a:ext cx="373669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F40A85"/>
                </a:solidFill>
                <a:latin typeface="Poppins"/>
                <a:ea typeface="Poppins"/>
                <a:cs typeface="Poppins"/>
              </a:rPr>
              <a:t>Das macht PlusCampus nicht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C3E996-50B4-4D15-B4AC-385D59B9830B}"/>
              </a:ext>
            </a:extLst>
          </p:cNvPr>
          <p:cNvSpPr>
            <a:spLocks noGrp="1"/>
          </p:cNvSpPr>
          <p:nvPr/>
        </p:nvSpPr>
        <p:spPr>
          <a:xfrm>
            <a:off x="1179576" y="3630168"/>
            <a:ext cx="4486503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Keine automatische Anerkennung von Vorleistungen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 automatischer Datenabgleich zwischen Hochschulen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Keine erfundenen Auskünfte im Beratungsdialog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 Ersatz für uni-assist oder das Zulassungsverfahren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0795FF7-34EE-4A39-9C68-76E5BAAB3476}"/>
              </a:ext>
            </a:extLst>
          </p:cNvPr>
          <p:cNvSpPr>
            <a:spLocks noGrp="1"/>
          </p:cNvSpPr>
          <p:nvPr/>
        </p:nvSpPr>
        <p:spPr>
          <a:xfrm>
            <a:off x="6214719" y="2395728"/>
            <a:ext cx="5108295" cy="3657600"/>
          </a:xfrm>
          <a:prstGeom prst="roundRect">
            <a:avLst>
              <a:gd name="adj" fmla="val 9000"/>
            </a:avLst>
          </a:prstGeom>
          <a:solidFill>
            <a:srgbClr val="FFFFFF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615" y="2688336"/>
            <a:ext cx="566928" cy="5669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462363-658F-47DC-8260-98F93342157A}"/>
              </a:ext>
            </a:extLst>
          </p:cNvPr>
          <p:cNvSpPr>
            <a:spLocks noGrp="1"/>
          </p:cNvSpPr>
          <p:nvPr/>
        </p:nvSpPr>
        <p:spPr>
          <a:xfrm>
            <a:off x="7266279" y="2779776"/>
            <a:ext cx="3736695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Das macht PlusCampus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AF673A-C5DC-4341-9B72-2E6E849919A9}"/>
              </a:ext>
            </a:extLst>
          </p:cNvPr>
          <p:cNvSpPr>
            <a:spLocks noGrp="1"/>
          </p:cNvSpPr>
          <p:nvPr/>
        </p:nvSpPr>
        <p:spPr>
          <a:xfrm>
            <a:off x="6525615" y="3630168"/>
            <a:ext cx="4486503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Unterlagen und Kontext strukturiert zusammenführen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Eine vorbereitete Anfrage an die zuständige Stelle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Externe Verfahren verständlich erklären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sz="1200" b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Die Entscheidung dort lassen, wo sie hingehört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4ECA86-8FDC-41B2-99F9-7800E5FBCA72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A37B08-489A-4944-9091-86487A4A55DD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79553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/>
          </p:cNvPicPr>
          <p:nvPr/>
        </p:nvPicPr>
        <p:blipFill>
          <a:blip r:embed="rId3"/>
          <a:srcRect t="3698" b="3698"/>
          <a:stretch>
            <a:fillRect/>
          </a:stretch>
        </p:blipFill>
        <p:spPr>
          <a:xfrm>
            <a:off x="7253935" y="0"/>
            <a:ext cx="4937760" cy="6858000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E7726CE-33C6-40DA-B367-04B0AA82CD6D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ED7538-165D-4131-A3A5-5C522F73DCBA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05 · DIE BERATUNG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3CAA9B-0F18-4470-8216-07D5CB0D4A69}"/>
              </a:ext>
            </a:extLst>
          </p:cNvPr>
          <p:cNvSpPr>
            <a:spLocks noGrp="1"/>
          </p:cNvSpPr>
          <p:nvPr/>
        </p:nvSpPr>
        <p:spPr>
          <a:xfrm>
            <a:off x="868680" y="2148840"/>
            <a:ext cx="6309360" cy="2194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08000"/>
              </a:lnSpc>
              <a:spcAft>
                <a:spcPts val="200"/>
              </a:spcAft>
              <a:buNone/>
            </a:pPr>
            <a:r>
              <a:rPr sz="38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Und wenn trotzdem</a:t>
            </a:r>
          </a:p>
          <a:p>
            <a:pPr>
              <a:lnSpc>
                <a:spcPct val="108000"/>
              </a:lnSpc>
              <a:spcAft>
                <a:spcPts val="200"/>
              </a:spcAft>
              <a:buNone/>
            </a:pPr>
            <a:r>
              <a:rPr sz="38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jemand fragt?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02856F-5968-4AA9-A2D8-930E8EFB53A7}"/>
              </a:ext>
            </a:extLst>
          </p:cNvPr>
          <p:cNvSpPr>
            <a:spLocks noGrp="1"/>
          </p:cNvSpPr>
          <p:nvPr/>
        </p:nvSpPr>
        <p:spPr>
          <a:xfrm>
            <a:off x="868680" y="4224528"/>
            <a:ext cx="1645920" cy="12700"/>
          </a:xfrm>
          <a:prstGeom prst="rect">
            <a:avLst/>
          </a:prstGeom>
          <a:solidFill>
            <a:srgbClr val="8EA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A37B9D-0E1B-4B00-9778-692CAC34E794}"/>
              </a:ext>
            </a:extLst>
          </p:cNvPr>
          <p:cNvSpPr>
            <a:spLocks noGrp="1"/>
          </p:cNvSpPr>
          <p:nvPr/>
        </p:nvSpPr>
        <p:spPr>
          <a:xfrm>
            <a:off x="868680" y="4498848"/>
            <a:ext cx="60350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buNone/>
            </a:pPr>
            <a:r>
              <a:rPr sz="1450" b="0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Die Fragen hören nicht auf, wenn der Weg klar ist.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A0F59E2-3AE1-4EAE-B179-E857EF816795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B58474-2FA0-4829-80CD-92FB19A2872F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720611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4786282-2662-41AB-A03D-8A25DFB82A6F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071561-1E4A-4FE2-AC8D-2479DA251A16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05 · DIE BERATUNG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5BA2B-8B4E-41F3-ACC5-B3C846784158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Standardfragen beantwortet,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Ihre Beratung entlastet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6CDC8-2742-4077-9D83-276A64BBAA52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Der digitale Studienberater beantwortet, was oft gefragt wird, und gibt ab, was in Ihre Beratung gehört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A3653CE-CEB7-42E7-9DC2-48432C8C9F5C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789F7F-38F1-45EB-8034-EF471060F6C1}"/>
              </a:ext>
            </a:extLst>
          </p:cNvPr>
          <p:cNvSpPr>
            <a:spLocks noGrp="1"/>
          </p:cNvSpPr>
          <p:nvPr/>
        </p:nvSpPr>
        <p:spPr>
          <a:xfrm>
            <a:off x="1143000" y="2633472"/>
            <a:ext cx="277764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22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01</a:t>
            </a:r>
          </a:p>
        </p:txBody>
      </p:sp>
      <p:pic>
        <p:nvPicPr>
          <p:cNvPr id="32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282" y="2651760"/>
            <a:ext cx="548640" cy="5486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AFBD02-2C68-4A07-9705-C4DFD8482269}"/>
              </a:ext>
            </a:extLst>
          </p:cNvPr>
          <p:cNvSpPr>
            <a:spLocks noGrp="1"/>
          </p:cNvSpPr>
          <p:nvPr/>
        </p:nvSpPr>
        <p:spPr>
          <a:xfrm>
            <a:off x="1143000" y="3529584"/>
            <a:ext cx="2777642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Aus Ihren Inhalten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A360F8-E948-454E-8D1B-7740EFDA0A28}"/>
              </a:ext>
            </a:extLst>
          </p:cNvPr>
          <p:cNvSpPr>
            <a:spLocks noGrp="1"/>
          </p:cNvSpPr>
          <p:nvPr/>
        </p:nvSpPr>
        <p:spPr>
          <a:xfrm>
            <a:off x="1143000" y="4352544"/>
            <a:ext cx="277764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Nur aus freigegebenen Hochschulinhalten.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BE2CDE2E-5918-4985-890B-5FF06DB22081}"/>
              </a:ext>
            </a:extLst>
          </p:cNvPr>
          <p:cNvSpPr>
            <a:spLocks noGrp="1"/>
          </p:cNvSpPr>
          <p:nvPr/>
        </p:nvSpPr>
        <p:spPr>
          <a:xfrm>
            <a:off x="4432706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63C20D-E440-4832-855E-0767C5904B01}"/>
              </a:ext>
            </a:extLst>
          </p:cNvPr>
          <p:cNvSpPr>
            <a:spLocks noGrp="1"/>
          </p:cNvSpPr>
          <p:nvPr/>
        </p:nvSpPr>
        <p:spPr>
          <a:xfrm>
            <a:off x="4707026" y="2633472"/>
            <a:ext cx="277764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22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02</a:t>
            </a:r>
          </a:p>
        </p:txBody>
      </p:sp>
      <p:pic>
        <p:nvPicPr>
          <p:cNvPr id="37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0308" y="2651760"/>
            <a:ext cx="548640" cy="5486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DB75CD2-44F9-47B6-84A1-58A6B4B3973F}"/>
              </a:ext>
            </a:extLst>
          </p:cNvPr>
          <p:cNvSpPr>
            <a:spLocks noGrp="1"/>
          </p:cNvSpPr>
          <p:nvPr/>
        </p:nvSpPr>
        <p:spPr>
          <a:xfrm>
            <a:off x="4707026" y="3529584"/>
            <a:ext cx="2777642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Mit Quelle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B60AA-3263-480A-8007-C4A4F4DE5AD6}"/>
              </a:ext>
            </a:extLst>
          </p:cNvPr>
          <p:cNvSpPr>
            <a:spLocks noGrp="1"/>
          </p:cNvSpPr>
          <p:nvPr/>
        </p:nvSpPr>
        <p:spPr>
          <a:xfrm>
            <a:off x="4707026" y="4352544"/>
            <a:ext cx="277764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buNone/>
            </a:pPr>
            <a:r>
              <a:rPr sz="1050" b="0">
                <a:solidFill>
                  <a:srgbClr val="E8EAFF"/>
                </a:solidFill>
                <a:latin typeface="Poppins"/>
                <a:ea typeface="Poppins"/>
                <a:cs typeface="Poppins"/>
              </a:rPr>
              <a:t>Jede Antwort zeigt ihre Quelle.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E2D5F7F-AF93-4D19-A6C2-8DE23E584761}"/>
              </a:ext>
            </a:extLst>
          </p:cNvPr>
          <p:cNvSpPr>
            <a:spLocks noGrp="1"/>
          </p:cNvSpPr>
          <p:nvPr/>
        </p:nvSpPr>
        <p:spPr>
          <a:xfrm>
            <a:off x="7996732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F7AD331-7C68-47D2-99E9-12FA081F52E9}"/>
              </a:ext>
            </a:extLst>
          </p:cNvPr>
          <p:cNvSpPr>
            <a:spLocks noGrp="1"/>
          </p:cNvSpPr>
          <p:nvPr/>
        </p:nvSpPr>
        <p:spPr>
          <a:xfrm>
            <a:off x="8271052" y="2633472"/>
            <a:ext cx="2777642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22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03</a:t>
            </a:r>
          </a:p>
        </p:txBody>
      </p:sp>
      <p:pic>
        <p:nvPicPr>
          <p:cNvPr id="42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4335" y="2651760"/>
            <a:ext cx="548640" cy="5486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222999D-395C-45C0-A3B8-25C6D490B398}"/>
              </a:ext>
            </a:extLst>
          </p:cNvPr>
          <p:cNvSpPr>
            <a:spLocks noGrp="1"/>
          </p:cNvSpPr>
          <p:nvPr/>
        </p:nvSpPr>
        <p:spPr>
          <a:xfrm>
            <a:off x="8271052" y="3529584"/>
            <a:ext cx="2777642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Mit Übergabe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D8C710-79F0-4941-81E0-EE6070D21BB2}"/>
              </a:ext>
            </a:extLst>
          </p:cNvPr>
          <p:cNvSpPr>
            <a:spLocks noGrp="1"/>
          </p:cNvSpPr>
          <p:nvPr/>
        </p:nvSpPr>
        <p:spPr>
          <a:xfrm>
            <a:off x="8271052" y="4352544"/>
            <a:ext cx="2777642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Unklare Fälle gehen an Menschen.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28DAC7-61A9-4D7E-811A-EB229785FEE1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564F4C-4B0B-4437-BD8C-FD62D333B231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20634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29FB140-3022-401C-AB58-568AC58DBA9A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C89D65-694F-4204-AF02-F9C235471D74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05 · DIE BERATUNG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817732-DFEA-4B71-88FD-473C8B489C22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Beratung braucht </a:t>
            </a:r>
            <a:r>
              <a:rPr sz="29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Vertrauen auf beiden Seiten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6D7311-14AA-4939-8BD0-E17F451C7F7C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C3C9E6"/>
                </a:solidFill>
                <a:latin typeface="Poppins"/>
                <a:ea typeface="Poppins"/>
                <a:cs typeface="Poppins"/>
              </a:rPr>
              <a:t>Daten bleiben bei der Person, bis sie sich bewusst dafür entscheidet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C196750-CE80-49E2-BEE4-4F6B9DB51294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1F2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8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2706624"/>
            <a:ext cx="603504" cy="603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5B1FC0-B947-4F84-A69C-B390D19A8F82}"/>
              </a:ext>
            </a:extLst>
          </p:cNvPr>
          <p:cNvSpPr>
            <a:spLocks noGrp="1"/>
          </p:cNvSpPr>
          <p:nvPr/>
        </p:nvSpPr>
        <p:spPr>
          <a:xfrm>
            <a:off x="1161288" y="3639312"/>
            <a:ext cx="274106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Zunächst lokal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DB58D9-D19B-4E40-927A-9E8F1AA79769}"/>
              </a:ext>
            </a:extLst>
          </p:cNvPr>
          <p:cNvSpPr>
            <a:spLocks noGrp="1"/>
          </p:cNvSpPr>
          <p:nvPr/>
        </p:nvSpPr>
        <p:spPr>
          <a:xfrm>
            <a:off x="1161288" y="4480560"/>
            <a:ext cx="274106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C3C9E6"/>
                </a:solidFill>
                <a:latin typeface="Poppins"/>
                <a:ea typeface="Poppins"/>
                <a:cs typeface="Poppins"/>
              </a:rPr>
              <a:t>Angaben bleiben auf dem Gerät.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B14B8D0-D259-4610-AD6B-DD49496F9934}"/>
              </a:ext>
            </a:extLst>
          </p:cNvPr>
          <p:cNvSpPr>
            <a:spLocks noGrp="1"/>
          </p:cNvSpPr>
          <p:nvPr/>
        </p:nvSpPr>
        <p:spPr>
          <a:xfrm>
            <a:off x="4432706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1F2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2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314" y="2706624"/>
            <a:ext cx="603504" cy="603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8A5E92E-4A56-4E06-A83F-475BE62F3355}"/>
              </a:ext>
            </a:extLst>
          </p:cNvPr>
          <p:cNvSpPr>
            <a:spLocks noGrp="1"/>
          </p:cNvSpPr>
          <p:nvPr/>
        </p:nvSpPr>
        <p:spPr>
          <a:xfrm>
            <a:off x="4725314" y="3639312"/>
            <a:ext cx="274106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Bewusste Freigabe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F6737E-0915-40D4-BC88-C315AD494CE4}"/>
              </a:ext>
            </a:extLst>
          </p:cNvPr>
          <p:cNvSpPr>
            <a:spLocks noGrp="1"/>
          </p:cNvSpPr>
          <p:nvPr/>
        </p:nvSpPr>
        <p:spPr>
          <a:xfrm>
            <a:off x="4725314" y="4480560"/>
            <a:ext cx="274106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C3C9E6"/>
                </a:solidFill>
                <a:latin typeface="Poppins"/>
                <a:ea typeface="Poppins"/>
                <a:cs typeface="Poppins"/>
              </a:rPr>
              <a:t>Erst die Freigabe macht Daten sichtbar.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D5920E8-7184-4214-B825-61E5D44CBEF5}"/>
              </a:ext>
            </a:extLst>
          </p:cNvPr>
          <p:cNvSpPr>
            <a:spLocks noGrp="1"/>
          </p:cNvSpPr>
          <p:nvPr/>
        </p:nvSpPr>
        <p:spPr>
          <a:xfrm>
            <a:off x="7996732" y="2395728"/>
            <a:ext cx="3326282" cy="3291840"/>
          </a:xfrm>
          <a:prstGeom prst="roundRect">
            <a:avLst>
              <a:gd name="adj" fmla="val 9000"/>
            </a:avLst>
          </a:prstGeom>
          <a:solidFill>
            <a:srgbClr val="1F254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6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340" y="2706624"/>
            <a:ext cx="603504" cy="6035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541CAF1-8BB9-4361-8123-B8CE065F3279}"/>
              </a:ext>
            </a:extLst>
          </p:cNvPr>
          <p:cNvSpPr>
            <a:spLocks noGrp="1"/>
          </p:cNvSpPr>
          <p:nvPr/>
        </p:nvSpPr>
        <p:spPr>
          <a:xfrm>
            <a:off x="8289340" y="3639312"/>
            <a:ext cx="2741066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Definierte Fristen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23A6C9D-8426-4D8A-BD3C-56FD02E7EB75}"/>
              </a:ext>
            </a:extLst>
          </p:cNvPr>
          <p:cNvSpPr>
            <a:spLocks noGrp="1"/>
          </p:cNvSpPr>
          <p:nvPr/>
        </p:nvSpPr>
        <p:spPr>
          <a:xfrm>
            <a:off x="8289340" y="4480560"/>
            <a:ext cx="2741066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C3C9E6"/>
                </a:solidFill>
                <a:latin typeface="Poppins"/>
                <a:ea typeface="Poppins"/>
                <a:cs typeface="Poppins"/>
              </a:rPr>
              <a:t>Rollen und Löschfristen abgestimmt.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E0F1DE-5157-4C73-8591-33D6AA4A14E3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DA44888-CCBE-4533-8107-F3502471B2A7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C9CFE8"/>
                </a:solidFill>
                <a:latin typeface="Poppins"/>
                <a:ea typeface="Poppins"/>
                <a:cs typeface="Poppi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7430880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2D41AED-A117-4A7B-821A-961E36475E1B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E96D63-B7C5-4D94-A850-6D0EB8B0BEFB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06 · IHRE HOCHSCHULE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C618BD-1894-4EFF-93AE-7DAD010B7B17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Die Vorgangsübersicht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entlastet Ihre Teams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738EA-F451-483A-9EF3-63324B3D7125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Ein Arbeitsbereich für Beratung, Redaktion und Vorgangsbearbeitung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FE838C-FE8A-4997-8191-BD68A63522CC}"/>
              </a:ext>
            </a:extLst>
          </p:cNvPr>
          <p:cNvSpPr>
            <a:spLocks noGrp="1"/>
          </p:cNvSpPr>
          <p:nvPr/>
        </p:nvSpPr>
        <p:spPr>
          <a:xfrm>
            <a:off x="868680" y="2542032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5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01</a:t>
            </a:r>
          </a:p>
        </p:txBody>
      </p:sp>
      <p:pic>
        <p:nvPicPr>
          <p:cNvPr id="3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2505456"/>
            <a:ext cx="402336" cy="4023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18F33AB-4472-4D8E-8169-690B020F64BA}"/>
              </a:ext>
            </a:extLst>
          </p:cNvPr>
          <p:cNvSpPr>
            <a:spLocks noGrp="1"/>
          </p:cNvSpPr>
          <p:nvPr/>
        </p:nvSpPr>
        <p:spPr>
          <a:xfrm>
            <a:off x="2148839" y="2523744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Ein Ort statt Postfach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C6893D-BA33-4FCA-8E33-A901BAB3A22A}"/>
              </a:ext>
            </a:extLst>
          </p:cNvPr>
          <p:cNvSpPr>
            <a:spLocks noGrp="1"/>
          </p:cNvSpPr>
          <p:nvPr/>
        </p:nvSpPr>
        <p:spPr>
          <a:xfrm>
            <a:off x="5623560" y="2560320"/>
            <a:ext cx="569945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Anfragen und Anträge gebündelt.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DB8B8B-4C2F-490B-A784-336F5FF556B2}"/>
              </a:ext>
            </a:extLst>
          </p:cNvPr>
          <p:cNvSpPr>
            <a:spLocks noGrp="1"/>
          </p:cNvSpPr>
          <p:nvPr/>
        </p:nvSpPr>
        <p:spPr>
          <a:xfrm>
            <a:off x="868680" y="3596640"/>
            <a:ext cx="10454335" cy="12700"/>
          </a:xfrm>
          <a:prstGeom prst="rect">
            <a:avLst/>
          </a:prstGeom>
          <a:solidFill>
            <a:srgbClr val="DDE0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8B52D1-68BD-4D80-9D56-70CDE14B0B43}"/>
              </a:ext>
            </a:extLst>
          </p:cNvPr>
          <p:cNvSpPr>
            <a:spLocks noGrp="1"/>
          </p:cNvSpPr>
          <p:nvPr/>
        </p:nvSpPr>
        <p:spPr>
          <a:xfrm>
            <a:off x="868680" y="3761232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5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02</a:t>
            </a:r>
          </a:p>
        </p:txBody>
      </p:sp>
      <p:pic>
        <p:nvPicPr>
          <p:cNvPr id="35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8760" y="3724656"/>
            <a:ext cx="402336" cy="40233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65C2FBA-DEF2-4D8A-8D03-8CAF607139AA}"/>
              </a:ext>
            </a:extLst>
          </p:cNvPr>
          <p:cNvSpPr>
            <a:spLocks noGrp="1"/>
          </p:cNvSpPr>
          <p:nvPr/>
        </p:nvSpPr>
        <p:spPr>
          <a:xfrm>
            <a:off x="2148839" y="3742944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Klare Rollen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EF0637-186D-44A1-8616-02FF3CE47B48}"/>
              </a:ext>
            </a:extLst>
          </p:cNvPr>
          <p:cNvSpPr>
            <a:spLocks noGrp="1"/>
          </p:cNvSpPr>
          <p:nvPr/>
        </p:nvSpPr>
        <p:spPr>
          <a:xfrm>
            <a:off x="5623560" y="3779520"/>
            <a:ext cx="569945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Wer was sieht, ist festgelegt.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28BB7CA-338E-4918-9313-6A46E1D139C3}"/>
              </a:ext>
            </a:extLst>
          </p:cNvPr>
          <p:cNvSpPr>
            <a:spLocks noGrp="1"/>
          </p:cNvSpPr>
          <p:nvPr/>
        </p:nvSpPr>
        <p:spPr>
          <a:xfrm>
            <a:off x="868680" y="4815840"/>
            <a:ext cx="10454335" cy="12700"/>
          </a:xfrm>
          <a:prstGeom prst="rect">
            <a:avLst/>
          </a:prstGeom>
          <a:solidFill>
            <a:srgbClr val="DDE0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E89A6D-B626-4919-903F-79C40DAAD954}"/>
              </a:ext>
            </a:extLst>
          </p:cNvPr>
          <p:cNvSpPr>
            <a:spLocks noGrp="1"/>
          </p:cNvSpPr>
          <p:nvPr/>
        </p:nvSpPr>
        <p:spPr>
          <a:xfrm>
            <a:off x="868680" y="4980432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5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03</a:t>
            </a:r>
          </a:p>
        </p:txBody>
      </p:sp>
      <p:pic>
        <p:nvPicPr>
          <p:cNvPr id="40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8760" y="4943856"/>
            <a:ext cx="402336" cy="40233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60DE3DA-890F-4787-81E3-1ECA24165964}"/>
              </a:ext>
            </a:extLst>
          </p:cNvPr>
          <p:cNvSpPr>
            <a:spLocks noGrp="1"/>
          </p:cNvSpPr>
          <p:nvPr/>
        </p:nvSpPr>
        <p:spPr>
          <a:xfrm>
            <a:off x="2148839" y="4962144"/>
            <a:ext cx="32918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Sicherer Dokumentenweg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8957F0-149F-490A-9221-BEBF581C610B}"/>
              </a:ext>
            </a:extLst>
          </p:cNvPr>
          <p:cNvSpPr>
            <a:spLocks noGrp="1"/>
          </p:cNvSpPr>
          <p:nvPr/>
        </p:nvSpPr>
        <p:spPr>
          <a:xfrm>
            <a:off x="5623560" y="4998720"/>
            <a:ext cx="569945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Keine Nachweise per E-Mail-Anhang.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51C12F4-DBD9-44E2-8B8E-F8C952E6A107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055971-6ED3-4477-B707-C067ACDDFD1F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125216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6CF2496-6612-439E-8432-80CF701EF61B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E1DE9-04BB-4ED1-BBFC-757895F491F8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06 · IHRE HOCHSCHULE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1010F-58D7-4611-9E85-54B507E1D5ED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Wir passen PlusCampus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an Ihre Hochschule an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FF7514-ADAB-4DB9-A231-003982177817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Erscheinungsbild, Inhalte und Schnittstellen im Rahmen Ihrer Systemlandschaft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B3F8D0F-14A9-4675-BD96-622DC6C016C0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3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2688336"/>
            <a:ext cx="603504" cy="6035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5EA7F4B-3E9F-44C7-A468-41F93B2E3464}"/>
              </a:ext>
            </a:extLst>
          </p:cNvPr>
          <p:cNvSpPr>
            <a:spLocks noGrp="1"/>
          </p:cNvSpPr>
          <p:nvPr/>
        </p:nvSpPr>
        <p:spPr>
          <a:xfrm>
            <a:off x="1161288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Ihr Erscheinungsbild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50E75B-1AA0-4200-BF10-E1974E2143F2}"/>
              </a:ext>
            </a:extLst>
          </p:cNvPr>
          <p:cNvSpPr>
            <a:spLocks noGrp="1"/>
          </p:cNvSpPr>
          <p:nvPr/>
        </p:nvSpPr>
        <p:spPr>
          <a:xfrm>
            <a:off x="1161288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Farben, Schriften, Logos, Bildsprache.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56311EF-B6A2-4588-8E66-EBE06B1F13D8}"/>
              </a:ext>
            </a:extLst>
          </p:cNvPr>
          <p:cNvSpPr>
            <a:spLocks noGrp="1"/>
          </p:cNvSpPr>
          <p:nvPr/>
        </p:nvSpPr>
        <p:spPr>
          <a:xfrm>
            <a:off x="354169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7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4307" y="2688336"/>
            <a:ext cx="603504" cy="6035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F0F6E74-2760-49BE-9C9A-F76E1342BA82}"/>
              </a:ext>
            </a:extLst>
          </p:cNvPr>
          <p:cNvSpPr>
            <a:spLocks noGrp="1"/>
          </p:cNvSpPr>
          <p:nvPr/>
        </p:nvSpPr>
        <p:spPr>
          <a:xfrm>
            <a:off x="383430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Ihre Inhalte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ADCB3D-056B-4EB5-B7FC-517201AA7DB6}"/>
              </a:ext>
            </a:extLst>
          </p:cNvPr>
          <p:cNvSpPr>
            <a:spLocks noGrp="1"/>
          </p:cNvSpPr>
          <p:nvPr/>
        </p:nvSpPr>
        <p:spPr>
          <a:xfrm>
            <a:off x="383430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Keine Doppelpflege der Studiengangsdaten.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7E95637-7D29-4523-AB40-A89045A7546A}"/>
              </a:ext>
            </a:extLst>
          </p:cNvPr>
          <p:cNvSpPr>
            <a:spLocks noGrp="1"/>
          </p:cNvSpPr>
          <p:nvPr/>
        </p:nvSpPr>
        <p:spPr>
          <a:xfrm>
            <a:off x="621471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7327" y="2688336"/>
            <a:ext cx="603504" cy="6035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8E0B001-8D1C-4B19-9BC3-EDAE2DE3AA88}"/>
              </a:ext>
            </a:extLst>
          </p:cNvPr>
          <p:cNvSpPr>
            <a:spLocks noGrp="1"/>
          </p:cNvSpPr>
          <p:nvPr/>
        </p:nvSpPr>
        <p:spPr>
          <a:xfrm>
            <a:off x="650732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Ihre Systeme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713F81-804B-41C1-BD7F-FE53274388A6}"/>
              </a:ext>
            </a:extLst>
          </p:cNvPr>
          <p:cNvSpPr>
            <a:spLocks noGrp="1"/>
          </p:cNvSpPr>
          <p:nvPr/>
        </p:nvSpPr>
        <p:spPr>
          <a:xfrm>
            <a:off x="650732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HISinOne, OctoCampus, optional SSO.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ADA5724F-80BC-4D92-A17C-8C1C7ABF24C5}"/>
              </a:ext>
            </a:extLst>
          </p:cNvPr>
          <p:cNvSpPr>
            <a:spLocks noGrp="1"/>
          </p:cNvSpPr>
          <p:nvPr/>
        </p:nvSpPr>
        <p:spPr>
          <a:xfrm>
            <a:off x="8887739" y="2395728"/>
            <a:ext cx="2435275" cy="3200400"/>
          </a:xfrm>
          <a:prstGeom prst="roundRect">
            <a:avLst>
              <a:gd name="adj" fmla="val 9000"/>
            </a:avLst>
          </a:prstGeom>
          <a:solidFill>
            <a:srgbClr val="F5F6FB"/>
          </a:solidFill>
          <a:ln w="12700">
            <a:solidFill>
              <a:srgbClr val="DDE0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0347" y="2688336"/>
            <a:ext cx="603504" cy="60350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4AF5CB7-FDB2-4C9A-8DB6-33D3764C1B01}"/>
              </a:ext>
            </a:extLst>
          </p:cNvPr>
          <p:cNvSpPr>
            <a:spLocks noGrp="1"/>
          </p:cNvSpPr>
          <p:nvPr/>
        </p:nvSpPr>
        <p:spPr>
          <a:xfrm>
            <a:off x="9180347" y="3602736"/>
            <a:ext cx="1850059" cy="7315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buNone/>
            </a:pPr>
            <a:r>
              <a:rPr sz="13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Ihr Funktionsumfang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75E6F4-13AB-482D-9630-C63796A25208}"/>
              </a:ext>
            </a:extLst>
          </p:cNvPr>
          <p:cNvSpPr>
            <a:spLocks noGrp="1"/>
          </p:cNvSpPr>
          <p:nvPr/>
        </p:nvSpPr>
        <p:spPr>
          <a:xfrm>
            <a:off x="9180347" y="4425696"/>
            <a:ext cx="1850059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buNone/>
            </a:pPr>
            <a:r>
              <a:rPr sz="105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Sie schalten frei, was Ihre Hochschule braucht, und lassen den Rest weg.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D298FB-D6BF-4871-A280-ACF5484A2249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49D75F0-DA79-41A9-BB61-BECCD18977BA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832963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B855AB5-4B4C-42E8-A9BD-8118B184523E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E9C263-475A-4165-A527-23C5C6B0A408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06 · IHRE HOCHSCHULE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BA17C1-8CB4-4831-B4A6-DC8B12879D24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  <a:defRPr sz="25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25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Die Basismodule, für den Regelbetrieb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DDCDDF-A01E-458B-91EA-B11D4699A5A2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  <a:defRPr sz="1125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1125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Einzeln buchbar oder als Paket für den Regelbetrieb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CDB9CA1-93AF-41CF-98AD-A0CA9023A588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7E6EF8-2960-45B3-B8AE-1F29158936BF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19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C7DBDE21-960F-4D3B-8C25-D1C6690F6242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1905000" cy="2857500"/>
          </a:xfrm>
          <a:prstGeom prst="roundRect">
            <a:avLst>
              <a:gd name="adj" fmla="val 4000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51" name="Grafik 5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7280" y="2605278"/>
            <a:ext cx="457200" cy="457200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F5CC6466-F754-4EAF-8029-FDA13C568123}"/>
              </a:ext>
            </a:extLst>
          </p:cNvPr>
          <p:cNvSpPr>
            <a:spLocks noGrp="1"/>
          </p:cNvSpPr>
          <p:nvPr/>
        </p:nvSpPr>
        <p:spPr>
          <a:xfrm>
            <a:off x="1097280" y="3176778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13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Studiengangs</a:t>
            </a:r>
            <a:r>
              <a:rPr lang="de-DE"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-</a:t>
            </a: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suche</a:t>
            </a:r>
            <a:r>
              <a:rPr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 und </a:t>
            </a: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Orientierung</a:t>
            </a:r>
            <a:endParaRPr sz="1013" b="1" dirty="0">
              <a:solidFill>
                <a:srgbClr val="111318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212C25C7-37B2-4803-8F9C-7713FEA64A63}"/>
              </a:ext>
            </a:extLst>
          </p:cNvPr>
          <p:cNvSpPr>
            <a:spLocks noGrp="1"/>
          </p:cNvSpPr>
          <p:nvPr/>
        </p:nvSpPr>
        <p:spPr>
          <a:xfrm>
            <a:off x="1097280" y="3776853"/>
            <a:ext cx="144780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Erweiterte Suche und Orientierung nach Interessen und Fachbereichen.</a:t>
            </a:r>
          </a:p>
        </p:txBody>
      </p:sp>
      <p:sp>
        <p:nvSpPr>
          <p:cNvPr id="28" name="Abgerundetes Rechteck 27">
            <a:extLst>
              <a:ext uri="{FF2B5EF4-FFF2-40B4-BE49-F238E27FC236}">
                <a16:creationId xmlns:a16="http://schemas.microsoft.com/office/drawing/2014/main" id="{326A8071-5B20-4C13-B774-0216FB32B576}"/>
              </a:ext>
            </a:extLst>
          </p:cNvPr>
          <p:cNvSpPr>
            <a:spLocks noGrp="1"/>
          </p:cNvSpPr>
          <p:nvPr/>
        </p:nvSpPr>
        <p:spPr>
          <a:xfrm>
            <a:off x="3017520" y="2395728"/>
            <a:ext cx="1905000" cy="2857500"/>
          </a:xfrm>
          <a:prstGeom prst="roundRect">
            <a:avLst>
              <a:gd name="adj" fmla="val 4000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55" name="Grafik 54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246120" y="2605278"/>
            <a:ext cx="457200" cy="457200"/>
          </a:xfrm>
          <a:prstGeom prst="rect">
            <a:avLst/>
          </a:prstGeom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id="{AEC9922F-8047-4F89-BD32-CF1AA3FA0C46}"/>
              </a:ext>
            </a:extLst>
          </p:cNvPr>
          <p:cNvSpPr>
            <a:spLocks noGrp="1"/>
          </p:cNvSpPr>
          <p:nvPr/>
        </p:nvSpPr>
        <p:spPr>
          <a:xfrm>
            <a:off x="3246120" y="3176778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13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13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NC-Check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FE425FEC-94FD-4978-B1F9-7B7F428BE60F}"/>
              </a:ext>
            </a:extLst>
          </p:cNvPr>
          <p:cNvSpPr>
            <a:spLocks noGrp="1"/>
          </p:cNvSpPr>
          <p:nvPr/>
        </p:nvSpPr>
        <p:spPr>
          <a:xfrm>
            <a:off x="3246120" y="3776853"/>
            <a:ext cx="144780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Historische Orientierungswerte zur eigenen Einschätzung.</a:t>
            </a: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id="{7522539E-F26C-453F-AE17-E38CC6B80E74}"/>
              </a:ext>
            </a:extLst>
          </p:cNvPr>
          <p:cNvSpPr>
            <a:spLocks noGrp="1"/>
          </p:cNvSpPr>
          <p:nvPr/>
        </p:nvSpPr>
        <p:spPr>
          <a:xfrm>
            <a:off x="5166360" y="2395728"/>
            <a:ext cx="1905000" cy="2857500"/>
          </a:xfrm>
          <a:prstGeom prst="roundRect">
            <a:avLst>
              <a:gd name="adj" fmla="val 4000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59" name="Grafik 5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394960" y="2605278"/>
            <a:ext cx="457200" cy="457200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D4AFD945-F03D-4183-9F09-CF8AC5FDF7AC}"/>
              </a:ext>
            </a:extLst>
          </p:cNvPr>
          <p:cNvSpPr>
            <a:spLocks noGrp="1"/>
          </p:cNvSpPr>
          <p:nvPr/>
        </p:nvSpPr>
        <p:spPr>
          <a:xfrm>
            <a:off x="5394960" y="3176778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13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Studiengangs</a:t>
            </a:r>
            <a:r>
              <a:rPr lang="de-DE"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-</a:t>
            </a:r>
            <a:r>
              <a:rPr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seiten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AA2D477E-2FAF-441D-8188-AC7EAFEEB06D}"/>
              </a:ext>
            </a:extLst>
          </p:cNvPr>
          <p:cNvSpPr>
            <a:spLocks noGrp="1"/>
          </p:cNvSpPr>
          <p:nvPr/>
        </p:nvSpPr>
        <p:spPr>
          <a:xfrm>
            <a:off x="5394960" y="3776853"/>
            <a:ext cx="144780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Ausgelesene oder redaktionell ergänzte Informationen.</a:t>
            </a:r>
          </a:p>
        </p:txBody>
      </p:sp>
      <p:sp>
        <p:nvSpPr>
          <p:cNvPr id="36" name="Abgerundetes Rechteck 35">
            <a:extLst>
              <a:ext uri="{FF2B5EF4-FFF2-40B4-BE49-F238E27FC236}">
                <a16:creationId xmlns:a16="http://schemas.microsoft.com/office/drawing/2014/main" id="{13CABEC5-11CD-44DA-B6A8-2DCF55D80DA7}"/>
              </a:ext>
            </a:extLst>
          </p:cNvPr>
          <p:cNvSpPr>
            <a:spLocks noGrp="1"/>
          </p:cNvSpPr>
          <p:nvPr/>
        </p:nvSpPr>
        <p:spPr>
          <a:xfrm>
            <a:off x="7315200" y="2395728"/>
            <a:ext cx="1905000" cy="2857500"/>
          </a:xfrm>
          <a:prstGeom prst="roundRect">
            <a:avLst>
              <a:gd name="adj" fmla="val 4000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63" name="Grafik 62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543800" y="2605278"/>
            <a:ext cx="457200" cy="457200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0C78F153-1624-4505-BC10-A16B0AA3FECA}"/>
              </a:ext>
            </a:extLst>
          </p:cNvPr>
          <p:cNvSpPr>
            <a:spLocks noGrp="1"/>
          </p:cNvSpPr>
          <p:nvPr/>
        </p:nvSpPr>
        <p:spPr>
          <a:xfrm>
            <a:off x="7543800" y="3176778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13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Fristen</a:t>
            </a:r>
            <a:r>
              <a:rPr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 und </a:t>
            </a: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Benachrich</a:t>
            </a:r>
            <a:r>
              <a:rPr lang="de-DE" sz="1013" b="1" dirty="0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-</a:t>
            </a:r>
            <a:r>
              <a:rPr sz="1013" b="1" dirty="0" err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tigungen</a:t>
            </a:r>
            <a:endParaRPr sz="1013" b="1" dirty="0">
              <a:solidFill>
                <a:srgbClr val="111318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933D0854-5598-4EEE-BED9-90419894E180}"/>
              </a:ext>
            </a:extLst>
          </p:cNvPr>
          <p:cNvSpPr>
            <a:spLocks noGrp="1"/>
          </p:cNvSpPr>
          <p:nvPr/>
        </p:nvSpPr>
        <p:spPr>
          <a:xfrm>
            <a:off x="7543800" y="3776853"/>
            <a:ext cx="144780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Offene Schritte und einfache Erinnerungen im Bewerbungsentwurf.</a:t>
            </a: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45C0C75A-38CD-4F32-8132-02DD3D0AC7CC}"/>
              </a:ext>
            </a:extLst>
          </p:cNvPr>
          <p:cNvSpPr>
            <a:spLocks noGrp="1"/>
          </p:cNvSpPr>
          <p:nvPr/>
        </p:nvSpPr>
        <p:spPr>
          <a:xfrm>
            <a:off x="9464040" y="2395728"/>
            <a:ext cx="1905000" cy="2857500"/>
          </a:xfrm>
          <a:prstGeom prst="roundRect">
            <a:avLst>
              <a:gd name="adj" fmla="val 4000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67" name="Grafik 6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692640" y="2605278"/>
            <a:ext cx="457200" cy="457200"/>
          </a:xfrm>
          <a:prstGeom prst="rect">
            <a:avLst/>
          </a:prstGeom>
        </p:spPr>
      </p:pic>
      <p:sp>
        <p:nvSpPr>
          <p:cNvPr id="42" name="Rechteck 41">
            <a:extLst>
              <a:ext uri="{FF2B5EF4-FFF2-40B4-BE49-F238E27FC236}">
                <a16:creationId xmlns:a16="http://schemas.microsoft.com/office/drawing/2014/main" id="{30B59246-0912-47CB-AC83-96859C18270A}"/>
              </a:ext>
            </a:extLst>
          </p:cNvPr>
          <p:cNvSpPr>
            <a:spLocks noGrp="1"/>
          </p:cNvSpPr>
          <p:nvPr/>
        </p:nvSpPr>
        <p:spPr>
          <a:xfrm>
            <a:off x="9692640" y="3176778"/>
            <a:ext cx="1447800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13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13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Basis-Auswertung mit Matomo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A26DE5A5-3576-40DB-9878-0863C1A60033}"/>
              </a:ext>
            </a:extLst>
          </p:cNvPr>
          <p:cNvSpPr>
            <a:spLocks noGrp="1"/>
          </p:cNvSpPr>
          <p:nvPr/>
        </p:nvSpPr>
        <p:spPr>
          <a:xfrm>
            <a:off x="9692640" y="3776853"/>
            <a:ext cx="1447800" cy="1381125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Genutzte Wege und Abbruchpunkte sichtbar machen.</a:t>
            </a:r>
          </a:p>
        </p:txBody>
      </p:sp>
    </p:spTree>
    <p:extLst>
      <p:ext uri="{BB962C8B-B14F-4D97-AF65-F5344CB8AC3E}">
        <p14:creationId xmlns:p14="http://schemas.microsoft.com/office/powerpoint/2010/main" val="1384207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194565A-000A-4EB2-A8BB-0D3471EFB591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FED7E5-1B6F-492C-907D-868F6C9199CD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06 · IHRE HOCHSCHULE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91646-0010-4216-9EF6-D05DBB0579F1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  <a:defRPr sz="25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25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Erweiterte Module, wenn der Kern läuft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5EFF0-2D95-458C-8323-3ED083103472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  <a:defRPr sz="1125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1125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Weitere Funktionen, Integrationen und Sprachen nach Bedarf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983A27-D1EF-4E1D-82C9-7FA9C541167F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320F17-CB25-4705-9C1C-7E5AE1A0A7E3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20</a:t>
            </a:r>
          </a:p>
        </p:txBody>
      </p:sp>
      <p:sp>
        <p:nvSpPr>
          <p:cNvPr id="24" name="Abgerundetes Rechteck 23">
            <a:extLst>
              <a:ext uri="{FF2B5EF4-FFF2-40B4-BE49-F238E27FC236}">
                <a16:creationId xmlns:a16="http://schemas.microsoft.com/office/drawing/2014/main" id="{24FEC273-2E51-470C-866D-AF1C5CEFC3AD}"/>
              </a:ext>
            </a:extLst>
          </p:cNvPr>
          <p:cNvSpPr>
            <a:spLocks noGrp="1"/>
          </p:cNvSpPr>
          <p:nvPr/>
        </p:nvSpPr>
        <p:spPr>
          <a:xfrm>
            <a:off x="868680" y="2395728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63" name="Grafik 6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7280" y="2605278"/>
            <a:ext cx="381000" cy="381000"/>
          </a:xfrm>
          <a:prstGeom prst="rect">
            <a:avLst/>
          </a:prstGeom>
        </p:spPr>
      </p:pic>
      <p:sp>
        <p:nvSpPr>
          <p:cNvPr id="26" name="Rechteck 25">
            <a:extLst>
              <a:ext uri="{FF2B5EF4-FFF2-40B4-BE49-F238E27FC236}">
                <a16:creationId xmlns:a16="http://schemas.microsoft.com/office/drawing/2014/main" id="{59703A55-8488-491E-B94A-7D9CC510869C}"/>
              </a:ext>
            </a:extLst>
          </p:cNvPr>
          <p:cNvSpPr>
            <a:spLocks noGrp="1"/>
          </p:cNvSpPr>
          <p:nvPr/>
        </p:nvSpPr>
        <p:spPr>
          <a:xfrm>
            <a:off x="1097280" y="3062478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Digitaler Studienberater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4123A1A9-0EAC-46BD-B729-E8DD2DDC4EB6}"/>
              </a:ext>
            </a:extLst>
          </p:cNvPr>
          <p:cNvSpPr>
            <a:spLocks noGrp="1"/>
          </p:cNvSpPr>
          <p:nvPr/>
        </p:nvSpPr>
        <p:spPr>
          <a:xfrm>
            <a:off x="1097280" y="3500628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Antworten aus freigegebenen Hochschulinhalten.</a:t>
            </a:r>
          </a:p>
        </p:txBody>
      </p:sp>
      <p:sp>
        <p:nvSpPr>
          <p:cNvPr id="28" name="Abgerundetes Rechteck 27">
            <a:extLst>
              <a:ext uri="{FF2B5EF4-FFF2-40B4-BE49-F238E27FC236}">
                <a16:creationId xmlns:a16="http://schemas.microsoft.com/office/drawing/2014/main" id="{E6625BFF-60BC-49F1-A5B0-8E5BD7F2F1CD}"/>
              </a:ext>
            </a:extLst>
          </p:cNvPr>
          <p:cNvSpPr>
            <a:spLocks noGrp="1"/>
          </p:cNvSpPr>
          <p:nvPr/>
        </p:nvSpPr>
        <p:spPr>
          <a:xfrm>
            <a:off x="3541681" y="2395728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67" name="Grafik 6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770281" y="2605278"/>
            <a:ext cx="381000" cy="381000"/>
          </a:xfrm>
          <a:prstGeom prst="rect">
            <a:avLst/>
          </a:prstGeom>
        </p:spPr>
      </p:pic>
      <p:sp>
        <p:nvSpPr>
          <p:cNvPr id="30" name="Rechteck 29">
            <a:extLst>
              <a:ext uri="{FF2B5EF4-FFF2-40B4-BE49-F238E27FC236}">
                <a16:creationId xmlns:a16="http://schemas.microsoft.com/office/drawing/2014/main" id="{B5A6E9A8-FA87-4907-A954-B9DA7F0E0656}"/>
              </a:ext>
            </a:extLst>
          </p:cNvPr>
          <p:cNvSpPr>
            <a:spLocks noGrp="1"/>
          </p:cNvSpPr>
          <p:nvPr/>
        </p:nvSpPr>
        <p:spPr>
          <a:xfrm>
            <a:off x="3770281" y="3062478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Hochschulwechsel und Anerkennung</a:t>
            </a: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340912D4-913D-452B-8768-1C31F8B7C949}"/>
              </a:ext>
            </a:extLst>
          </p:cNvPr>
          <p:cNvSpPr>
            <a:spLocks noGrp="1"/>
          </p:cNvSpPr>
          <p:nvPr/>
        </p:nvSpPr>
        <p:spPr>
          <a:xfrm>
            <a:off x="3770281" y="3500628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Wechselanliegen und Vorleistungen strukturiert vorbereiten.</a:t>
            </a:r>
          </a:p>
        </p:txBody>
      </p:sp>
      <p:sp>
        <p:nvSpPr>
          <p:cNvPr id="32" name="Abgerundetes Rechteck 31">
            <a:extLst>
              <a:ext uri="{FF2B5EF4-FFF2-40B4-BE49-F238E27FC236}">
                <a16:creationId xmlns:a16="http://schemas.microsoft.com/office/drawing/2014/main" id="{2919DCD0-6DEA-49AE-8B35-E2F313F27F0D}"/>
              </a:ext>
            </a:extLst>
          </p:cNvPr>
          <p:cNvSpPr>
            <a:spLocks noGrp="1"/>
          </p:cNvSpPr>
          <p:nvPr/>
        </p:nvSpPr>
        <p:spPr>
          <a:xfrm>
            <a:off x="6214682" y="2395728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71" name="Grafik 7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443282" y="2605278"/>
            <a:ext cx="381000" cy="381000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09ACAE8E-BAF8-4D68-9B58-73C98D4CD21D}"/>
              </a:ext>
            </a:extLst>
          </p:cNvPr>
          <p:cNvSpPr>
            <a:spLocks noGrp="1"/>
          </p:cNvSpPr>
          <p:nvPr/>
        </p:nvSpPr>
        <p:spPr>
          <a:xfrm>
            <a:off x="6443282" y="3062478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Komplexe Kontakt- und Fristenlogik</a:t>
            </a:r>
          </a:p>
        </p:txBody>
      </p:sp>
      <p:sp>
        <p:nvSpPr>
          <p:cNvPr id="35" name="Rechteck 34">
            <a:extLst>
              <a:ext uri="{FF2B5EF4-FFF2-40B4-BE49-F238E27FC236}">
                <a16:creationId xmlns:a16="http://schemas.microsoft.com/office/drawing/2014/main" id="{450159F9-FEC2-4B3F-8330-11BB04D0E285}"/>
              </a:ext>
            </a:extLst>
          </p:cNvPr>
          <p:cNvSpPr>
            <a:spLocks noGrp="1"/>
          </p:cNvSpPr>
          <p:nvPr/>
        </p:nvSpPr>
        <p:spPr>
          <a:xfrm>
            <a:off x="6443282" y="3500628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Individuelle Wege, Zuständigkeiten und Erinnerungen abbilden.</a:t>
            </a:r>
          </a:p>
        </p:txBody>
      </p:sp>
      <p:sp>
        <p:nvSpPr>
          <p:cNvPr id="36" name="Abgerundetes Rechteck 35">
            <a:extLst>
              <a:ext uri="{FF2B5EF4-FFF2-40B4-BE49-F238E27FC236}">
                <a16:creationId xmlns:a16="http://schemas.microsoft.com/office/drawing/2014/main" id="{A53055CC-2246-40AC-ABA5-E4F9C98DE646}"/>
              </a:ext>
            </a:extLst>
          </p:cNvPr>
          <p:cNvSpPr>
            <a:spLocks noGrp="1"/>
          </p:cNvSpPr>
          <p:nvPr/>
        </p:nvSpPr>
        <p:spPr>
          <a:xfrm>
            <a:off x="8887778" y="2395728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75" name="Grafik 74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116378" y="2605278"/>
            <a:ext cx="381000" cy="381000"/>
          </a:xfrm>
          <a:prstGeom prst="rect">
            <a:avLst/>
          </a:prstGeom>
        </p:spPr>
      </p:pic>
      <p:sp>
        <p:nvSpPr>
          <p:cNvPr id="38" name="Rechteck 37">
            <a:extLst>
              <a:ext uri="{FF2B5EF4-FFF2-40B4-BE49-F238E27FC236}">
                <a16:creationId xmlns:a16="http://schemas.microsoft.com/office/drawing/2014/main" id="{7037B2D9-6AEA-4409-935E-03625A4519CD}"/>
              </a:ext>
            </a:extLst>
          </p:cNvPr>
          <p:cNvSpPr>
            <a:spLocks noGrp="1"/>
          </p:cNvSpPr>
          <p:nvPr/>
        </p:nvSpPr>
        <p:spPr>
          <a:xfrm>
            <a:off x="9116378" y="3062478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Mehrere Sprachen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93257A49-6799-40E8-9040-F9886D98BB9F}"/>
              </a:ext>
            </a:extLst>
          </p:cNvPr>
          <p:cNvSpPr>
            <a:spLocks noGrp="1"/>
          </p:cNvSpPr>
          <p:nvPr/>
        </p:nvSpPr>
        <p:spPr>
          <a:xfrm>
            <a:off x="9116378" y="3500628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Zusätzliche Sprachversionen über Deutsch und Englisch hinaus.</a:t>
            </a:r>
          </a:p>
        </p:txBody>
      </p:sp>
      <p:sp>
        <p:nvSpPr>
          <p:cNvPr id="40" name="Abgerundetes Rechteck 39">
            <a:extLst>
              <a:ext uri="{FF2B5EF4-FFF2-40B4-BE49-F238E27FC236}">
                <a16:creationId xmlns:a16="http://schemas.microsoft.com/office/drawing/2014/main" id="{42A3A5BD-3FDA-4DE2-BD7A-50C933A48104}"/>
              </a:ext>
            </a:extLst>
          </p:cNvPr>
          <p:cNvSpPr>
            <a:spLocks noGrp="1"/>
          </p:cNvSpPr>
          <p:nvPr/>
        </p:nvSpPr>
        <p:spPr>
          <a:xfrm>
            <a:off x="868680" y="4210050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79" name="Grafik 7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7280" y="4419600"/>
            <a:ext cx="381000" cy="381000"/>
          </a:xfrm>
          <a:prstGeom prst="rect">
            <a:avLst/>
          </a:prstGeom>
        </p:spPr>
      </p:pic>
      <p:sp>
        <p:nvSpPr>
          <p:cNvPr id="42" name="Rechteck 41">
            <a:extLst>
              <a:ext uri="{FF2B5EF4-FFF2-40B4-BE49-F238E27FC236}">
                <a16:creationId xmlns:a16="http://schemas.microsoft.com/office/drawing/2014/main" id="{65377FD0-8540-4D91-843E-950C2570FD98}"/>
              </a:ext>
            </a:extLst>
          </p:cNvPr>
          <p:cNvSpPr>
            <a:spLocks noGrp="1"/>
          </p:cNvSpPr>
          <p:nvPr/>
        </p:nvSpPr>
        <p:spPr>
          <a:xfrm>
            <a:off x="1097280" y="4876800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Kurse, Weiterbildung und Angebote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EAD8FA86-1D09-4F7F-B110-402E6E498EE0}"/>
              </a:ext>
            </a:extLst>
          </p:cNvPr>
          <p:cNvSpPr>
            <a:spLocks noGrp="1"/>
          </p:cNvSpPr>
          <p:nvPr/>
        </p:nvSpPr>
        <p:spPr>
          <a:xfrm>
            <a:off x="1097280" y="5314950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Weitere Angebote in dieselbe Oberfläche integrieren.</a:t>
            </a:r>
          </a:p>
        </p:txBody>
      </p:sp>
      <p:sp>
        <p:nvSpPr>
          <p:cNvPr id="44" name="Abgerundetes Rechteck 43">
            <a:extLst>
              <a:ext uri="{FF2B5EF4-FFF2-40B4-BE49-F238E27FC236}">
                <a16:creationId xmlns:a16="http://schemas.microsoft.com/office/drawing/2014/main" id="{208E4347-024D-4434-982B-C63ED2CDBEA2}"/>
              </a:ext>
            </a:extLst>
          </p:cNvPr>
          <p:cNvSpPr>
            <a:spLocks noGrp="1"/>
          </p:cNvSpPr>
          <p:nvPr/>
        </p:nvSpPr>
        <p:spPr>
          <a:xfrm>
            <a:off x="3541681" y="4210050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83" name="Grafik 8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770281" y="4419600"/>
            <a:ext cx="381000" cy="381000"/>
          </a:xfrm>
          <a:prstGeom prst="rect">
            <a:avLst/>
          </a:prstGeom>
        </p:spPr>
      </p:pic>
      <p:sp>
        <p:nvSpPr>
          <p:cNvPr id="46" name="Rechteck 45">
            <a:extLst>
              <a:ext uri="{FF2B5EF4-FFF2-40B4-BE49-F238E27FC236}">
                <a16:creationId xmlns:a16="http://schemas.microsoft.com/office/drawing/2014/main" id="{2513C29E-8C85-4BDD-B2C1-7129B684258F}"/>
              </a:ext>
            </a:extLst>
          </p:cNvPr>
          <p:cNvSpPr>
            <a:spLocks noGrp="1"/>
          </p:cNvSpPr>
          <p:nvPr/>
        </p:nvSpPr>
        <p:spPr>
          <a:xfrm>
            <a:off x="3770281" y="4876800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Dokumentenmodul</a:t>
            </a:r>
          </a:p>
        </p:txBody>
      </p:sp>
      <p:sp>
        <p:nvSpPr>
          <p:cNvPr id="47" name="Rechteck 46">
            <a:extLst>
              <a:ext uri="{FF2B5EF4-FFF2-40B4-BE49-F238E27FC236}">
                <a16:creationId xmlns:a16="http://schemas.microsoft.com/office/drawing/2014/main" id="{89F44C2C-F5C6-4255-BC7D-4E921A153527}"/>
              </a:ext>
            </a:extLst>
          </p:cNvPr>
          <p:cNvSpPr>
            <a:spLocks noGrp="1"/>
          </p:cNvSpPr>
          <p:nvPr/>
        </p:nvSpPr>
        <p:spPr>
          <a:xfrm>
            <a:off x="3770281" y="5314950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Nachweise sicher entgegennehmen und abgestimmt übergeben.</a:t>
            </a:r>
          </a:p>
        </p:txBody>
      </p:sp>
      <p:sp>
        <p:nvSpPr>
          <p:cNvPr id="48" name="Abgerundetes Rechteck 47">
            <a:extLst>
              <a:ext uri="{FF2B5EF4-FFF2-40B4-BE49-F238E27FC236}">
                <a16:creationId xmlns:a16="http://schemas.microsoft.com/office/drawing/2014/main" id="{04E8CC82-1CDE-48D1-90EB-1452BC62A87B}"/>
              </a:ext>
            </a:extLst>
          </p:cNvPr>
          <p:cNvSpPr>
            <a:spLocks noGrp="1"/>
          </p:cNvSpPr>
          <p:nvPr/>
        </p:nvSpPr>
        <p:spPr>
          <a:xfrm>
            <a:off x="6214682" y="4210050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87" name="Grafik 86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443282" y="4419600"/>
            <a:ext cx="381000" cy="381000"/>
          </a:xfrm>
          <a:prstGeom prst="rect">
            <a:avLst/>
          </a:prstGeom>
        </p:spPr>
      </p:pic>
      <p:sp>
        <p:nvSpPr>
          <p:cNvPr id="50" name="Rechteck 49">
            <a:extLst>
              <a:ext uri="{FF2B5EF4-FFF2-40B4-BE49-F238E27FC236}">
                <a16:creationId xmlns:a16="http://schemas.microsoft.com/office/drawing/2014/main" id="{63DFE62D-941F-47C0-B33E-7B9FC9963932}"/>
              </a:ext>
            </a:extLst>
          </p:cNvPr>
          <p:cNvSpPr>
            <a:spLocks noGrp="1"/>
          </p:cNvSpPr>
          <p:nvPr/>
        </p:nvSpPr>
        <p:spPr>
          <a:xfrm>
            <a:off x="6443282" y="4876800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Individuelle Orientierung und Matching</a:t>
            </a:r>
          </a:p>
        </p:txBody>
      </p:sp>
      <p:sp>
        <p:nvSpPr>
          <p:cNvPr id="51" name="Rechteck 50">
            <a:extLst>
              <a:ext uri="{FF2B5EF4-FFF2-40B4-BE49-F238E27FC236}">
                <a16:creationId xmlns:a16="http://schemas.microsoft.com/office/drawing/2014/main" id="{A2798CEA-1433-4EE0-AB2D-BAC0CA5C8AD2}"/>
              </a:ext>
            </a:extLst>
          </p:cNvPr>
          <p:cNvSpPr>
            <a:spLocks noGrp="1"/>
          </p:cNvSpPr>
          <p:nvPr/>
        </p:nvSpPr>
        <p:spPr>
          <a:xfrm>
            <a:off x="6443282" y="5314950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Hochschulspezifische Fragen und Entscheidungslogiken ergänzen.</a:t>
            </a:r>
          </a:p>
        </p:txBody>
      </p:sp>
      <p:sp>
        <p:nvSpPr>
          <p:cNvPr id="52" name="Abgerundetes Rechteck 51">
            <a:extLst>
              <a:ext uri="{FF2B5EF4-FFF2-40B4-BE49-F238E27FC236}">
                <a16:creationId xmlns:a16="http://schemas.microsoft.com/office/drawing/2014/main" id="{CEC15163-C551-4EEE-866E-DE12B221E454}"/>
              </a:ext>
            </a:extLst>
          </p:cNvPr>
          <p:cNvSpPr>
            <a:spLocks noGrp="1"/>
          </p:cNvSpPr>
          <p:nvPr/>
        </p:nvSpPr>
        <p:spPr>
          <a:xfrm>
            <a:off x="8887778" y="4210050"/>
            <a:ext cx="2435257" cy="1714500"/>
          </a:xfrm>
          <a:prstGeom prst="roundRect">
            <a:avLst>
              <a:gd name="adj" fmla="val 4444"/>
            </a:avLst>
          </a:prstGeom>
          <a:solidFill>
            <a:srgbClr val="F5F6FB"/>
          </a:solidFill>
          <a:ln w="9525">
            <a:solidFill>
              <a:srgbClr val="DDE0EC"/>
            </a:solidFill>
          </a:ln>
        </p:spPr>
        <p:txBody>
          <a:bodyPr/>
          <a:lstStyle/>
          <a:p>
            <a:endParaRPr lang="de-DE"/>
          </a:p>
        </p:txBody>
      </p:sp>
      <p:pic>
        <p:nvPicPr>
          <p:cNvPr id="91" name="Grafik 90"/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9116378" y="4419600"/>
            <a:ext cx="381000" cy="381000"/>
          </a:xfrm>
          <a:prstGeom prst="rect">
            <a:avLst/>
          </a:prstGeom>
        </p:spPr>
      </p:pic>
      <p:sp>
        <p:nvSpPr>
          <p:cNvPr id="54" name="Rechteck 53">
            <a:extLst>
              <a:ext uri="{FF2B5EF4-FFF2-40B4-BE49-F238E27FC236}">
                <a16:creationId xmlns:a16="http://schemas.microsoft.com/office/drawing/2014/main" id="{F1404B56-8581-4750-9BDD-DA40EDDD57EA}"/>
              </a:ext>
            </a:extLst>
          </p:cNvPr>
          <p:cNvSpPr>
            <a:spLocks noGrp="1"/>
          </p:cNvSpPr>
          <p:nvPr/>
        </p:nvSpPr>
        <p:spPr>
          <a:xfrm>
            <a:off x="9116378" y="4876800"/>
            <a:ext cx="1978057" cy="4000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08000"/>
              </a:lnSpc>
              <a:buNone/>
              <a:defRPr sz="1050" b="1">
                <a:solidFill>
                  <a:srgbClr val="111318"/>
                </a:solidFill>
                <a:latin typeface="Poppins"/>
                <a:ea typeface="Poppins"/>
                <a:cs typeface="Poppins"/>
              </a:defRPr>
            </a:pPr>
            <a:r>
              <a:rPr sz="105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Komplexe Prozesse und Reporting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7314409A-B6A5-4D2B-824C-C4463E82BEFB}"/>
              </a:ext>
            </a:extLst>
          </p:cNvPr>
          <p:cNvSpPr>
            <a:spLocks noGrp="1"/>
          </p:cNvSpPr>
          <p:nvPr/>
        </p:nvSpPr>
        <p:spPr>
          <a:xfrm>
            <a:off x="9116378" y="5314950"/>
            <a:ext cx="1978057" cy="514350"/>
          </a:xfrm>
          <a:prstGeom prst="rect">
            <a:avLst/>
          </a:prstGeom>
          <a:noFill/>
          <a:ln w="0">
            <a:noFill/>
          </a:ln>
        </p:spPr>
        <p:txBody>
          <a:bodyPr anchor="t"/>
          <a:lstStyle/>
          <a:p>
            <a:pPr>
              <a:lnSpc>
                <a:spcPct val="116000"/>
              </a:lnSpc>
              <a:buNone/>
              <a:defRPr sz="788">
                <a:solidFill>
                  <a:srgbClr val="404040"/>
                </a:solidFill>
                <a:latin typeface="Poppins"/>
                <a:ea typeface="Poppins"/>
                <a:cs typeface="Poppins"/>
              </a:defRPr>
            </a:pPr>
            <a:r>
              <a:rPr sz="788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Individuelle Bewerbungs-, Beratungs- und Auswertungslogik.</a:t>
            </a:r>
          </a:p>
        </p:txBody>
      </p:sp>
    </p:spTree>
    <p:extLst>
      <p:ext uri="{BB962C8B-B14F-4D97-AF65-F5344CB8AC3E}">
        <p14:creationId xmlns:p14="http://schemas.microsoft.com/office/powerpoint/2010/main" val="516186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4CA6848-8711-44D1-AB3E-674A99FE9EDC}"/>
              </a:ext>
            </a:extLst>
          </p:cNvPr>
          <p:cNvSpPr>
            <a:spLocks noGrp="1"/>
          </p:cNvSpPr>
          <p:nvPr/>
        </p:nvSpPr>
        <p:spPr>
          <a:xfrm>
            <a:off x="868680" y="512064"/>
            <a:ext cx="91440" cy="91440"/>
          </a:xfrm>
          <a:prstGeom prst="ellipse">
            <a:avLst/>
          </a:prstGeom>
          <a:solidFill>
            <a:srgbClr val="FF9B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F8FBAD-887B-4325-B48E-40D1270EFFFF}"/>
              </a:ext>
            </a:extLst>
          </p:cNvPr>
          <p:cNvSpPr>
            <a:spLocks noGrp="1"/>
          </p:cNvSpPr>
          <p:nvPr/>
        </p:nvSpPr>
        <p:spPr>
          <a:xfrm>
            <a:off x="1051560" y="457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05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07 · DER NÄCHSTE SCHRITT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DCAB087-F610-4B7A-8BDF-B08F43FD570F}"/>
              </a:ext>
            </a:extLst>
          </p:cNvPr>
          <p:cNvSpPr>
            <a:spLocks noGrp="1"/>
          </p:cNvSpPr>
          <p:nvPr/>
        </p:nvSpPr>
        <p:spPr>
          <a:xfrm>
            <a:off x="868680" y="841248"/>
            <a:ext cx="10454335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9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So machen wir </a:t>
            </a:r>
            <a:r>
              <a:rPr sz="2900" b="1">
                <a:solidFill>
                  <a:srgbClr val="0015FF"/>
                </a:solidFill>
                <a:latin typeface="Poppins"/>
                <a:ea typeface="Poppins"/>
                <a:cs typeface="Poppins"/>
              </a:rPr>
              <a:t>den nächsten Schritt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D2DEC2-887D-4178-9D5F-9FE10A1AC49D}"/>
              </a:ext>
            </a:extLst>
          </p:cNvPr>
          <p:cNvSpPr>
            <a:spLocks noGrp="1"/>
          </p:cNvSpPr>
          <p:nvPr/>
        </p:nvSpPr>
        <p:spPr>
          <a:xfrm>
            <a:off x="868680" y="1847088"/>
            <a:ext cx="10454335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Gemeinsam klären, passend starten, schrittweise erweitern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3C851F-668C-4884-8412-E43C172C5AFB}"/>
              </a:ext>
            </a:extLst>
          </p:cNvPr>
          <p:cNvSpPr>
            <a:spLocks noGrp="1"/>
          </p:cNvSpPr>
          <p:nvPr/>
        </p:nvSpPr>
        <p:spPr>
          <a:xfrm>
            <a:off x="1143000" y="2852928"/>
            <a:ext cx="9905695" cy="12700"/>
          </a:xfrm>
          <a:prstGeom prst="rect">
            <a:avLst/>
          </a:prstGeom>
          <a:solidFill>
            <a:srgbClr val="DDE0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159EB77-53BE-487B-9834-2356B70EE815}"/>
              </a:ext>
            </a:extLst>
          </p:cNvPr>
          <p:cNvSpPr>
            <a:spLocks noGrp="1"/>
          </p:cNvSpPr>
          <p:nvPr/>
        </p:nvSpPr>
        <p:spPr>
          <a:xfrm>
            <a:off x="2601925" y="2679192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E54AFE-2397-43CD-8D10-D17D4397D7FE}"/>
              </a:ext>
            </a:extLst>
          </p:cNvPr>
          <p:cNvSpPr>
            <a:spLocks noGrp="1"/>
          </p:cNvSpPr>
          <p:nvPr/>
        </p:nvSpPr>
        <p:spPr>
          <a:xfrm>
            <a:off x="2601925" y="2752344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1</a:t>
            </a:r>
          </a:p>
        </p:txBody>
      </p:sp>
      <p:pic>
        <p:nvPicPr>
          <p:cNvPr id="34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629" y="3264408"/>
            <a:ext cx="548640" cy="5486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AADBE0-D1CC-4E45-A23F-15681FF1E5C4}"/>
              </a:ext>
            </a:extLst>
          </p:cNvPr>
          <p:cNvSpPr>
            <a:spLocks noGrp="1"/>
          </p:cNvSpPr>
          <p:nvPr/>
        </p:nvSpPr>
        <p:spPr>
          <a:xfrm>
            <a:off x="1280160" y="3995928"/>
            <a:ext cx="302757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Auftaktworkshop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84B25F-C549-40C0-B9BF-03A7B76B9A05}"/>
              </a:ext>
            </a:extLst>
          </p:cNvPr>
          <p:cNvSpPr>
            <a:spLocks noGrp="1"/>
          </p:cNvSpPr>
          <p:nvPr/>
        </p:nvSpPr>
        <p:spPr>
          <a:xfrm>
            <a:off x="1280160" y="4544568"/>
            <a:ext cx="3027578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Wege, Rollen, Datenquellen und Fachsysteme klären.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835B3CD-7945-471F-87F8-4273390C48D5}"/>
              </a:ext>
            </a:extLst>
          </p:cNvPr>
          <p:cNvSpPr>
            <a:spLocks noGrp="1"/>
          </p:cNvSpPr>
          <p:nvPr/>
        </p:nvSpPr>
        <p:spPr>
          <a:xfrm>
            <a:off x="5903823" y="2679192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9B3267-3F3E-4CCB-9FE2-811202463C2D}"/>
              </a:ext>
            </a:extLst>
          </p:cNvPr>
          <p:cNvSpPr>
            <a:spLocks noGrp="1"/>
          </p:cNvSpPr>
          <p:nvPr/>
        </p:nvSpPr>
        <p:spPr>
          <a:xfrm>
            <a:off x="5903823" y="2752344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2</a:t>
            </a:r>
          </a:p>
        </p:txBody>
      </p:sp>
      <p:pic>
        <p:nvPicPr>
          <p:cNvPr id="39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527" y="3264408"/>
            <a:ext cx="548640" cy="54864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4721C0A-7692-414E-92D3-53DF9E364194}"/>
              </a:ext>
            </a:extLst>
          </p:cNvPr>
          <p:cNvSpPr>
            <a:spLocks noGrp="1"/>
          </p:cNvSpPr>
          <p:nvPr/>
        </p:nvSpPr>
        <p:spPr>
          <a:xfrm>
            <a:off x="4582058" y="3995928"/>
            <a:ext cx="302757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Passend starten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54449CC-ABB1-40BF-9026-E856D80DAA5B}"/>
              </a:ext>
            </a:extLst>
          </p:cNvPr>
          <p:cNvSpPr>
            <a:spLocks noGrp="1"/>
          </p:cNvSpPr>
          <p:nvPr/>
        </p:nvSpPr>
        <p:spPr>
          <a:xfrm>
            <a:off x="4582058" y="4544568"/>
            <a:ext cx="3027578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Erscheinungsbild, Grundprozesse, eine Anbindung.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D241A8F-8DC2-4982-BB6A-9667540F45A2}"/>
              </a:ext>
            </a:extLst>
          </p:cNvPr>
          <p:cNvSpPr>
            <a:spLocks noGrp="1"/>
          </p:cNvSpPr>
          <p:nvPr/>
        </p:nvSpPr>
        <p:spPr>
          <a:xfrm>
            <a:off x="9205722" y="2679192"/>
            <a:ext cx="384048" cy="384048"/>
          </a:xfrm>
          <a:prstGeom prst="ellipse">
            <a:avLst/>
          </a:prstGeom>
          <a:solidFill>
            <a:srgbClr val="001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F6551E0-A233-4483-97E9-D6C29ECBCCBA}"/>
              </a:ext>
            </a:extLst>
          </p:cNvPr>
          <p:cNvSpPr>
            <a:spLocks noGrp="1"/>
          </p:cNvSpPr>
          <p:nvPr/>
        </p:nvSpPr>
        <p:spPr>
          <a:xfrm>
            <a:off x="9205722" y="2752344"/>
            <a:ext cx="3840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3</a:t>
            </a:r>
          </a:p>
        </p:txBody>
      </p:sp>
      <p:pic>
        <p:nvPicPr>
          <p:cNvPr id="44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23426" y="3264408"/>
            <a:ext cx="548640" cy="54864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6B15A2-975D-4D53-88F2-FB1412765705}"/>
              </a:ext>
            </a:extLst>
          </p:cNvPr>
          <p:cNvSpPr>
            <a:spLocks noGrp="1"/>
          </p:cNvSpPr>
          <p:nvPr/>
        </p:nvSpPr>
        <p:spPr>
          <a:xfrm>
            <a:off x="7883956" y="3995928"/>
            <a:ext cx="3027578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sz="1400" b="1">
                <a:solidFill>
                  <a:srgbClr val="111318"/>
                </a:solidFill>
                <a:latin typeface="Poppins"/>
                <a:ea typeface="Poppins"/>
                <a:cs typeface="Poppins"/>
              </a:rPr>
              <a:t>Schrittweise erweitern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62E4FB-B35F-45F8-82BE-7332389EB1B3}"/>
              </a:ext>
            </a:extLst>
          </p:cNvPr>
          <p:cNvSpPr>
            <a:spLocks noGrp="1"/>
          </p:cNvSpPr>
          <p:nvPr/>
        </p:nvSpPr>
        <p:spPr>
          <a:xfrm>
            <a:off x="7883956" y="4544568"/>
            <a:ext cx="3027578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  <a:buNone/>
            </a:pPr>
            <a:r>
              <a:rPr sz="1100" b="0">
                <a:solidFill>
                  <a:srgbClr val="404040"/>
                </a:solidFill>
                <a:latin typeface="Poppins"/>
                <a:ea typeface="Poppins"/>
                <a:cs typeface="Poppins"/>
              </a:rPr>
              <a:t>Module kommen dazu, wenn sie gebraucht werden.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AC9B03-D684-439F-A125-34DC1BF01576}"/>
              </a:ext>
            </a:extLst>
          </p:cNvPr>
          <p:cNvSpPr>
            <a:spLocks noGrp="1"/>
          </p:cNvSpPr>
          <p:nvPr/>
        </p:nvSpPr>
        <p:spPr>
          <a:xfrm>
            <a:off x="868680" y="6291072"/>
            <a:ext cx="6858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PlusCampus · TYPO3 University Days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3D85DC-666D-4B1F-B31E-A8F5781EEB5E}"/>
              </a:ext>
            </a:extLst>
          </p:cNvPr>
          <p:cNvSpPr>
            <a:spLocks noGrp="1"/>
          </p:cNvSpPr>
          <p:nvPr/>
        </p:nvSpPr>
        <p:spPr>
          <a:xfrm>
            <a:off x="7208215" y="6291072"/>
            <a:ext cx="4114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8B90A8"/>
                </a:solidFill>
                <a:latin typeface="Poppins"/>
                <a:ea typeface="Poppins"/>
                <a:cs typeface="Poppi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9132769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F737EB-B315-4FD6-901A-D2EE7F2B60E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FF2D9B"/>
              </a:gs>
              <a:gs pos="100000">
                <a:srgbClr val="0015FF"/>
              </a:gs>
            </a:gsLst>
            <a:lin ang="183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90D17-B294-478E-928C-4D62A9288DDF}"/>
              </a:ext>
            </a:extLst>
          </p:cNvPr>
          <p:cNvSpPr>
            <a:spLocks noGrp="1"/>
          </p:cNvSpPr>
          <p:nvPr/>
        </p:nvSpPr>
        <p:spPr>
          <a:xfrm>
            <a:off x="868680" y="50292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7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[+] Pluswerk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E28EA-3F4B-4B44-89B3-DB0F02EA8B6B}"/>
              </a:ext>
            </a:extLst>
          </p:cNvPr>
          <p:cNvSpPr>
            <a:spLocks noGrp="1"/>
          </p:cNvSpPr>
          <p:nvPr/>
        </p:nvSpPr>
        <p:spPr>
          <a:xfrm>
            <a:off x="868680" y="1600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KOMMEN SIE AN UNSEREN STAND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8D754F-EB9B-4CE2-B565-38999C27FF73}"/>
              </a:ext>
            </a:extLst>
          </p:cNvPr>
          <p:cNvSpPr>
            <a:spLocks noGrp="1"/>
          </p:cNvSpPr>
          <p:nvPr/>
        </p:nvSpPr>
        <p:spPr>
          <a:xfrm>
            <a:off x="868680" y="2011680"/>
            <a:ext cx="82296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Probieren Sie PlusCampus aus,</a:t>
            </a:r>
          </a:p>
          <a:p>
            <a:pPr>
              <a:lnSpc>
                <a:spcPct val="110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bevor Sie darüber reden.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EE3D72C-6B26-4791-A346-6DB38AF2226C}"/>
              </a:ext>
            </a:extLst>
          </p:cNvPr>
          <p:cNvSpPr>
            <a:spLocks noGrp="1"/>
          </p:cNvSpPr>
          <p:nvPr/>
        </p:nvSpPr>
        <p:spPr>
          <a:xfrm>
            <a:off x="868680" y="3749039"/>
            <a:ext cx="5108295" cy="1783080"/>
          </a:xfrm>
          <a:prstGeom prst="roundRect">
            <a:avLst>
              <a:gd name="adj" fmla="val 9000"/>
            </a:avLst>
          </a:prstGeom>
          <a:solidFill>
            <a:srgbClr val="161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4023359"/>
            <a:ext cx="457200" cy="45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317CEE-7825-42CB-87D8-BE71F24C9C41}"/>
              </a:ext>
            </a:extLst>
          </p:cNvPr>
          <p:cNvSpPr>
            <a:spLocks noGrp="1"/>
          </p:cNvSpPr>
          <p:nvPr/>
        </p:nvSpPr>
        <p:spPr>
          <a:xfrm>
            <a:off x="1783080" y="4078224"/>
            <a:ext cx="3919575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3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Am Stand zu sehen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CA2640-F447-4CC7-AB20-85B5F9312F6E}"/>
              </a:ext>
            </a:extLst>
          </p:cNvPr>
          <p:cNvSpPr>
            <a:spLocks noGrp="1"/>
          </p:cNvSpPr>
          <p:nvPr/>
        </p:nvSpPr>
        <p:spPr>
          <a:xfrm>
            <a:off x="1179576" y="4645152"/>
            <a:ext cx="4486503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Der Prototyp live, nicht als Screenshot</a:t>
            </a:r>
          </a:p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Die Wege zum Durchklicken</a:t>
            </a:r>
          </a:p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Fragen zu Systemen und Anbindung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DDA7909-F0A0-4372-883C-FA48C642ECC1}"/>
              </a:ext>
            </a:extLst>
          </p:cNvPr>
          <p:cNvSpPr>
            <a:spLocks noGrp="1"/>
          </p:cNvSpPr>
          <p:nvPr/>
        </p:nvSpPr>
        <p:spPr>
          <a:xfrm>
            <a:off x="6214719" y="3749039"/>
            <a:ext cx="5108295" cy="1783080"/>
          </a:xfrm>
          <a:prstGeom prst="roundRect">
            <a:avLst>
              <a:gd name="adj" fmla="val 9000"/>
            </a:avLst>
          </a:prstGeom>
          <a:solidFill>
            <a:srgbClr val="161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8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5615" y="4023359"/>
            <a:ext cx="457200" cy="4572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90F0887-EC4A-4C5B-88AB-22CDA9F15AF2}"/>
              </a:ext>
            </a:extLst>
          </p:cNvPr>
          <p:cNvSpPr>
            <a:spLocks noGrp="1"/>
          </p:cNvSpPr>
          <p:nvPr/>
        </p:nvSpPr>
        <p:spPr>
          <a:xfrm>
            <a:off x="7129119" y="4078224"/>
            <a:ext cx="3919575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3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Am Stand zu bekommen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77EB49-B95D-44FE-AF43-0BEEF2D33395}"/>
              </a:ext>
            </a:extLst>
          </p:cNvPr>
          <p:cNvSpPr>
            <a:spLocks noGrp="1"/>
          </p:cNvSpPr>
          <p:nvPr/>
        </p:nvSpPr>
        <p:spPr>
          <a:xfrm>
            <a:off x="6525615" y="4645152"/>
            <a:ext cx="4486503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Preise für Einstieg und Betrieb</a:t>
            </a:r>
          </a:p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Der Modulbaukasten im Überblick</a:t>
            </a:r>
          </a:p>
          <a:p>
            <a:pPr>
              <a:lnSpc>
                <a:spcPct val="120000"/>
              </a:lnSpc>
              <a:spcAft>
                <a:spcPts val="300"/>
              </a:spcAft>
              <a:buNone/>
            </a:pPr>
            <a:r>
              <a:rPr sz="10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Konditionen für frühe Partnerhochschulen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A6FF10-8C6D-4564-A535-2675667CBAD2}"/>
              </a:ext>
            </a:extLst>
          </p:cNvPr>
          <p:cNvSpPr>
            <a:spLocks noGrp="1"/>
          </p:cNvSpPr>
          <p:nvPr/>
        </p:nvSpPr>
        <p:spPr>
          <a:xfrm>
            <a:off x="868680" y="5806440"/>
            <a:ext cx="2011680" cy="1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BBEA2A3-37C6-49BE-B984-87138E02ED69}"/>
              </a:ext>
            </a:extLst>
          </p:cNvPr>
          <p:cNvSpPr>
            <a:spLocks noGrp="1"/>
          </p:cNvSpPr>
          <p:nvPr/>
        </p:nvSpPr>
        <p:spPr>
          <a:xfrm>
            <a:off x="868680" y="598932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3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pluswerk.digital/pluscampus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31506F-84EE-472D-BAFC-251F5E817F85}"/>
              </a:ext>
            </a:extLst>
          </p:cNvPr>
          <p:cNvSpPr>
            <a:spLocks noGrp="1"/>
          </p:cNvSpPr>
          <p:nvPr/>
        </p:nvSpPr>
        <p:spPr>
          <a:xfrm>
            <a:off x="4373575" y="6016752"/>
            <a:ext cx="69494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  <a:buNone/>
            </a:pPr>
            <a:r>
              <a:rPr sz="95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Carlos Meyer, Geschäftsführer Dresden  ·  Dominik Marczinkowski, Projektleitung PlusCampus</a:t>
            </a:r>
          </a:p>
        </p:txBody>
      </p:sp>
    </p:spTree>
    <p:extLst>
      <p:ext uri="{BB962C8B-B14F-4D97-AF65-F5344CB8AC3E}">
        <p14:creationId xmlns:p14="http://schemas.microsoft.com/office/powerpoint/2010/main" val="201759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1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EFDF7C-2FE7-4AD6-B8E0-2A85435909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FF2D9B"/>
              </a:gs>
              <a:gs pos="100000">
                <a:srgbClr val="0015FF"/>
              </a:gs>
            </a:gsLst>
            <a:lin ang="183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142CAC-C441-42F8-B188-2D6B0B01D3F1}"/>
              </a:ext>
            </a:extLst>
          </p:cNvPr>
          <p:cNvSpPr>
            <a:spLocks noGrp="1"/>
          </p:cNvSpPr>
          <p:nvPr/>
        </p:nvSpPr>
        <p:spPr>
          <a:xfrm>
            <a:off x="868680" y="50292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7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[+] Pluswerk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04613B-267B-431E-BDC3-CB031CFEA2B9}"/>
              </a:ext>
            </a:extLst>
          </p:cNvPr>
          <p:cNvSpPr>
            <a:spLocks noGrp="1"/>
          </p:cNvSpPr>
          <p:nvPr/>
        </p:nvSpPr>
        <p:spPr>
          <a:xfrm>
            <a:off x="868680" y="1600200"/>
            <a:ext cx="104543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ALLES ZUM NACHLESEN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CBEC0D-8469-4E7D-B1AC-A57660CB1672}"/>
              </a:ext>
            </a:extLst>
          </p:cNvPr>
          <p:cNvSpPr>
            <a:spLocks noGrp="1"/>
          </p:cNvSpPr>
          <p:nvPr/>
        </p:nvSpPr>
        <p:spPr>
          <a:xfrm>
            <a:off x="868680" y="2011680"/>
            <a:ext cx="65836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0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Nehmen Sie PlusCampus</a:t>
            </a:r>
          </a:p>
          <a:p>
            <a:pPr>
              <a:lnSpc>
                <a:spcPct val="110000"/>
              </a:lnSpc>
              <a:spcAft>
                <a:spcPts val="200"/>
              </a:spcAft>
              <a:buNone/>
            </a:pPr>
            <a:r>
              <a:rPr sz="3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einfach mit.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F52CEA6-51B9-4A1F-8C48-10EE86A24DE2}"/>
              </a:ext>
            </a:extLst>
          </p:cNvPr>
          <p:cNvSpPr>
            <a:spLocks noGrp="1"/>
          </p:cNvSpPr>
          <p:nvPr/>
        </p:nvSpPr>
        <p:spPr>
          <a:xfrm>
            <a:off x="8351215" y="1691639"/>
            <a:ext cx="2971800" cy="2971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5535" y="1965960"/>
            <a:ext cx="2423160" cy="242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DE4FD4-21A6-4287-BED6-2D804077408C}"/>
              </a:ext>
            </a:extLst>
          </p:cNvPr>
          <p:cNvSpPr>
            <a:spLocks noGrp="1"/>
          </p:cNvSpPr>
          <p:nvPr/>
        </p:nvSpPr>
        <p:spPr>
          <a:xfrm>
            <a:off x="8351215" y="4773168"/>
            <a:ext cx="2971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sz="110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Seite scannen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0964B90-0967-4085-B419-D1F0CBFA296D}"/>
              </a:ext>
            </a:extLst>
          </p:cNvPr>
          <p:cNvSpPr>
            <a:spLocks noGrp="1"/>
          </p:cNvSpPr>
          <p:nvPr/>
        </p:nvSpPr>
        <p:spPr>
          <a:xfrm>
            <a:off x="868680" y="3794760"/>
            <a:ext cx="6309360" cy="1691640"/>
          </a:xfrm>
          <a:prstGeom prst="roundRect">
            <a:avLst>
              <a:gd name="adj" fmla="val 9000"/>
            </a:avLst>
          </a:prstGeom>
          <a:solidFill>
            <a:srgbClr val="161B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B4F68A-CB21-4867-A439-48B09366E179}"/>
              </a:ext>
            </a:extLst>
          </p:cNvPr>
          <p:cNvSpPr>
            <a:spLocks noGrp="1"/>
          </p:cNvSpPr>
          <p:nvPr/>
        </p:nvSpPr>
        <p:spPr>
          <a:xfrm>
            <a:off x="1179576" y="4069080"/>
            <a:ext cx="5669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200" b="1">
                <a:solidFill>
                  <a:srgbClr val="8EA2FF"/>
                </a:solidFill>
                <a:latin typeface="Poppins"/>
                <a:ea typeface="Poppins"/>
                <a:cs typeface="Poppins"/>
              </a:rPr>
              <a:t>Auf der Seite finden Sie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A96A52-AC41-4208-8874-5D9D0156CB0C}"/>
              </a:ext>
            </a:extLst>
          </p:cNvPr>
          <p:cNvSpPr>
            <a:spLocks noGrp="1"/>
          </p:cNvSpPr>
          <p:nvPr/>
        </p:nvSpPr>
        <p:spPr>
          <a:xfrm>
            <a:off x="1179576" y="4480560"/>
            <a:ext cx="566928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20000"/>
              </a:lnSpc>
              <a:spcAft>
                <a:spcPts val="400"/>
              </a:spcAft>
              <a:buNone/>
            </a:pPr>
            <a:r>
              <a:rPr sz="110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Den Überblick über Wege, Module und Einsatz</a:t>
            </a:r>
          </a:p>
          <a:p>
            <a:pPr>
              <a:lnSpc>
                <a:spcPct val="120000"/>
              </a:lnSpc>
              <a:spcAft>
                <a:spcPts val="400"/>
              </a:spcAft>
              <a:buNone/>
            </a:pPr>
            <a:r>
              <a:rPr sz="110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Die Ansprechpartner für Ihre Hochschule</a:t>
            </a:r>
          </a:p>
          <a:p>
            <a:pPr>
              <a:lnSpc>
                <a:spcPct val="120000"/>
              </a:lnSpc>
              <a:spcAft>
                <a:spcPts val="400"/>
              </a:spcAft>
              <a:buNone/>
            </a:pPr>
            <a:r>
              <a:rPr sz="1100" b="0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Den direkten Kontakt für einen Termin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8CE3F0-CEA0-4378-AF28-C34FD8F957E6}"/>
              </a:ext>
            </a:extLst>
          </p:cNvPr>
          <p:cNvSpPr>
            <a:spLocks noGrp="1"/>
          </p:cNvSpPr>
          <p:nvPr/>
        </p:nvSpPr>
        <p:spPr>
          <a:xfrm>
            <a:off x="868680" y="5806440"/>
            <a:ext cx="2011680" cy="12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1CB7B8-DB09-4135-B147-864AD35134F5}"/>
              </a:ext>
            </a:extLst>
          </p:cNvPr>
          <p:cNvSpPr>
            <a:spLocks noGrp="1"/>
          </p:cNvSpPr>
          <p:nvPr/>
        </p:nvSpPr>
        <p:spPr>
          <a:xfrm>
            <a:off x="868680" y="598932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buNone/>
            </a:pPr>
            <a:r>
              <a:rPr sz="1150" b="1">
                <a:solidFill>
                  <a:srgbClr val="FFFFFF"/>
                </a:solidFill>
                <a:latin typeface="Poppins"/>
                <a:ea typeface="Poppins"/>
                <a:cs typeface="Poppins"/>
              </a:rPr>
              <a:t>pluswerk.digital/digitale-kompetenzen-und-services/pluscampus</a:t>
            </a:r>
          </a:p>
        </p:txBody>
      </p:sp>
    </p:spTree>
    <p:extLst>
      <p:ext uri="{BB962C8B-B14F-4D97-AF65-F5344CB8AC3E}">
        <p14:creationId xmlns:p14="http://schemas.microsoft.com/office/powerpoint/2010/main" val="285788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1611</Words>
  <Application>Microsoft Macintosh PowerPoint</Application>
  <DocSecurity>0</DocSecurity>
  <PresentationFormat>Breitbild</PresentationFormat>
  <Paragraphs>296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Arial</vt:lpstr>
      <vt:lpstr>Calibri</vt:lpstr>
      <vt:lpstr>Poppins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Dominik Marczinkowski</cp:lastModifiedBy>
  <cp:revision>1</cp:revision>
  <dcterms:created xsi:type="dcterms:W3CDTF">2026-09-16T07:49:47Z</dcterms:created>
  <dcterms:modified xsi:type="dcterms:W3CDTF">2026-09-16T08:05:44Z</dcterms:modified>
</cp:coreProperties>
</file>